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9" r:id="rId4"/>
    <p:sldId id="260" r:id="rId5"/>
    <p:sldId id="261" r:id="rId6"/>
    <p:sldId id="265" r:id="rId7"/>
    <p:sldId id="262" r:id="rId8"/>
    <p:sldId id="267" r:id="rId9"/>
    <p:sldId id="264" r:id="rId10"/>
    <p:sldId id="258" r:id="rId11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71B41"/>
    <a:srgbClr val="9E07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025"/>
    <p:restoredTop sz="94296" autoAdjust="0"/>
  </p:normalViewPr>
  <p:slideViewPr>
    <p:cSldViewPr snapToGrid="0">
      <p:cViewPr>
        <p:scale>
          <a:sx n="100" d="100"/>
          <a:sy n="100" d="100"/>
        </p:scale>
        <p:origin x="1278" y="1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MY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92F45E-F8C7-4E96-B2EE-5B4857C4E839}" type="datetimeFigureOut">
              <a:rPr lang="en-MY" smtClean="0"/>
              <a:t>17/7/2026</a:t>
            </a:fld>
            <a:endParaRPr lang="en-MY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MY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3BB48F-BB1B-4D2D-AE7F-B910F2D4C9AD}" type="slidenum">
              <a:rPr lang="en-MY" smtClean="0"/>
              <a:t>‹#›</a:t>
            </a:fld>
            <a:endParaRPr lang="en-MY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BB48F-BB1B-4D2D-AE7F-B910F2D4C9AD}" type="slidenum">
              <a:rPr lang="en-MY" smtClean="0"/>
              <a:t>4</a:t>
            </a:fld>
            <a:endParaRPr lang="en-MY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3BB48F-BB1B-4D2D-AE7F-B910F2D4C9AD}" type="slidenum">
              <a:rPr lang="en-MY" smtClean="0"/>
              <a:t>5</a:t>
            </a:fld>
            <a:endParaRPr lang="en-MY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5630D-0168-2845-9029-C0A9DA27C472}" type="datetimeFigureOut">
              <a:rPr lang="en-US" smtClean="0"/>
              <a:t>7/17/2026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8E616-C96E-6949-8557-F53A181DEED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5630D-0168-2845-9029-C0A9DA27C472}" type="datetimeFigureOut">
              <a:rPr lang="en-US" smtClean="0"/>
              <a:t>7/17/2026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8E616-C96E-6949-8557-F53A181DEED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5630D-0168-2845-9029-C0A9DA27C472}" type="datetimeFigureOut">
              <a:rPr lang="en-US" smtClean="0"/>
              <a:t>7/17/2026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8E616-C96E-6949-8557-F53A181DEED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5630D-0168-2845-9029-C0A9DA27C472}" type="datetimeFigureOut">
              <a:rPr lang="en-US" smtClean="0"/>
              <a:t>7/17/2026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8E616-C96E-6949-8557-F53A181DEED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5630D-0168-2845-9029-C0A9DA27C472}" type="datetimeFigureOut">
              <a:rPr lang="en-US" smtClean="0"/>
              <a:t>7/17/2026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8E616-C96E-6949-8557-F53A181DEED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5630D-0168-2845-9029-C0A9DA27C472}" type="datetimeFigureOut">
              <a:rPr lang="en-US" smtClean="0"/>
              <a:t>7/17/2026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8E616-C96E-6949-8557-F53A181DEED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5630D-0168-2845-9029-C0A9DA27C472}" type="datetimeFigureOut">
              <a:rPr lang="en-US" smtClean="0"/>
              <a:t>7/17/2026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8E616-C96E-6949-8557-F53A181DEED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5630D-0168-2845-9029-C0A9DA27C472}" type="datetimeFigureOut">
              <a:rPr lang="en-US" smtClean="0"/>
              <a:t>7/17/2026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8E616-C96E-6949-8557-F53A181DEED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5630D-0168-2845-9029-C0A9DA27C472}" type="datetimeFigureOut">
              <a:rPr lang="en-US" smtClean="0"/>
              <a:t>7/17/2026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8E616-C96E-6949-8557-F53A181DEED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5630D-0168-2845-9029-C0A9DA27C472}" type="datetimeFigureOut">
              <a:rPr lang="en-US" smtClean="0"/>
              <a:t>7/17/2026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8E616-C96E-6949-8557-F53A181DEED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5630D-0168-2845-9029-C0A9DA27C472}" type="datetimeFigureOut">
              <a:rPr lang="en-US" smtClean="0"/>
              <a:t>7/17/2026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8E616-C96E-6949-8557-F53A181DEED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625630D-0168-2845-9029-C0A9DA27C472}" type="datetimeFigureOut">
              <a:rPr lang="en-US" smtClean="0"/>
              <a:t>7/17/2026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E38E616-C96E-6949-8557-F53A181DEED0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sv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12" Type="http://schemas.openxmlformats.org/officeDocument/2006/relationships/image" Target="../media/image14.svg"/><Relationship Id="rId2" Type="http://schemas.openxmlformats.org/officeDocument/2006/relationships/image" Target="../media/image4.pn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emf"/><Relationship Id="rId5" Type="http://schemas.openxmlformats.org/officeDocument/2006/relationships/image" Target="../media/image7.png"/><Relationship Id="rId15" Type="http://schemas.openxmlformats.org/officeDocument/2006/relationships/image" Target="../media/image17.sv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jpeg"/><Relationship Id="rId14" Type="http://schemas.openxmlformats.org/officeDocument/2006/relationships/image" Target="../media/image16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jpeg"/><Relationship Id="rId7" Type="http://schemas.openxmlformats.org/officeDocument/2006/relationships/image" Target="../media/image2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emf"/><Relationship Id="rId10" Type="http://schemas.openxmlformats.org/officeDocument/2006/relationships/image" Target="../media/image27.svg"/><Relationship Id="rId4" Type="http://schemas.openxmlformats.org/officeDocument/2006/relationships/image" Target="../media/image21.png"/><Relationship Id="rId9" Type="http://schemas.openxmlformats.org/officeDocument/2006/relationships/image" Target="../media/image26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svg"/><Relationship Id="rId5" Type="http://schemas.openxmlformats.org/officeDocument/2006/relationships/image" Target="../media/image31.svg"/><Relationship Id="rId4" Type="http://schemas.openxmlformats.org/officeDocument/2006/relationships/image" Target="../media/image30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svg"/><Relationship Id="rId7" Type="http://schemas.openxmlformats.org/officeDocument/2006/relationships/image" Target="../media/image38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emf"/><Relationship Id="rId10" Type="http://schemas.openxmlformats.org/officeDocument/2006/relationships/image" Target="../media/image41.png"/><Relationship Id="rId4" Type="http://schemas.openxmlformats.org/officeDocument/2006/relationships/image" Target="../media/image35.emf"/><Relationship Id="rId9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sv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11" Type="http://schemas.openxmlformats.org/officeDocument/2006/relationships/image" Target="../media/image51.jpeg"/><Relationship Id="rId5" Type="http://schemas.openxmlformats.org/officeDocument/2006/relationships/image" Target="../media/image45.emf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739522" y="1698170"/>
            <a:ext cx="4444314" cy="1052426"/>
          </a:xfrm>
        </p:spPr>
        <p:txBody>
          <a:bodyPr>
            <a:normAutofit/>
          </a:bodyPr>
          <a:lstStyle/>
          <a:p>
            <a:pPr algn="l"/>
            <a:r>
              <a:rPr lang="en-US" sz="4000" dirty="0"/>
              <a:t>Title:</a:t>
            </a:r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739522" y="4633617"/>
            <a:ext cx="5717059" cy="716692"/>
          </a:xfrm>
        </p:spPr>
        <p:txBody>
          <a:bodyPr/>
          <a:lstStyle/>
          <a:p>
            <a:pPr algn="l"/>
            <a:r>
              <a:rPr lang="en-US" dirty="0"/>
              <a:t>Name: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3232775"/>
            <a:ext cx="9144000" cy="1013898"/>
          </a:xfrm>
        </p:spPr>
        <p:txBody>
          <a:bodyPr>
            <a:normAutofit/>
          </a:bodyPr>
          <a:lstStyle/>
          <a:p>
            <a:r>
              <a:rPr lang="en-US" sz="4400" dirty="0"/>
              <a:t>Thank you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869283" y="1540113"/>
            <a:ext cx="5783139" cy="1508105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>
              <a:defRPr/>
            </a:pPr>
            <a:r>
              <a:rPr lang="en-US" sz="2000" b="1" dirty="0">
                <a:solidFill>
                  <a:srgbClr val="9E073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MISSION</a:t>
            </a:r>
          </a:p>
          <a:p>
            <a:r>
              <a:rPr lang="en-US" dirty="0">
                <a:solidFill>
                  <a:srgbClr val="333333"/>
                </a:solidFill>
                <a:effectLst/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To make meaningful contributions to the creation of prosperity and development of the nation and the well-being of all human beings through the exploration and dissemination of knowledge</a:t>
            </a:r>
            <a:r>
              <a:rPr lang="en-US" dirty="0">
                <a:solidFill>
                  <a:schemeClr val="bg1"/>
                </a:solidFill>
                <a:highlight>
                  <a:srgbClr val="0000FF"/>
                </a:highlight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 </a:t>
            </a:r>
            <a:r>
              <a:rPr lang="en-US" dirty="0">
                <a:solidFill>
                  <a:srgbClr val="333333"/>
                </a:solidFill>
                <a:effectLst/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 </a:t>
            </a:r>
            <a:endParaRPr lang="en-MY" dirty="0"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869283" y="3239530"/>
            <a:ext cx="5325940" cy="954107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>
              <a:defRPr/>
            </a:pPr>
            <a:r>
              <a:rPr lang="en-US" sz="2000" b="1" dirty="0">
                <a:solidFill>
                  <a:srgbClr val="9E073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EDUCATIONAL GOAL</a:t>
            </a:r>
          </a:p>
          <a:p>
            <a:pPr lvl="0">
              <a:defRPr/>
            </a:pPr>
            <a:r>
              <a:rPr lang="en-US" dirty="0">
                <a:solidFill>
                  <a:srgbClr val="333333"/>
                </a:solidFill>
                <a:effectLst/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Produce superior </a:t>
            </a:r>
            <a:r>
              <a:rPr lang="en-US" dirty="0">
                <a:solidFill>
                  <a:srgbClr val="333333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g</a:t>
            </a:r>
            <a:r>
              <a:rPr lang="en-US" dirty="0">
                <a:solidFill>
                  <a:srgbClr val="333333"/>
                </a:solidFill>
                <a:effectLst/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raduates who are holistic, </a:t>
            </a:r>
            <a:r>
              <a:rPr lang="en-US" dirty="0" err="1">
                <a:solidFill>
                  <a:srgbClr val="333333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i</a:t>
            </a:r>
            <a:r>
              <a:rPr lang="en-US" dirty="0" err="1">
                <a:solidFill>
                  <a:srgbClr val="333333"/>
                </a:solidFill>
                <a:effectLst/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hsan</a:t>
            </a:r>
            <a:r>
              <a:rPr lang="en-US" dirty="0">
                <a:solidFill>
                  <a:srgbClr val="333333"/>
                </a:solidFill>
                <a:effectLst/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, </a:t>
            </a:r>
          </a:p>
          <a:p>
            <a:pPr lvl="0">
              <a:defRPr/>
            </a:pPr>
            <a:r>
              <a:rPr lang="en-US" dirty="0">
                <a:solidFill>
                  <a:srgbClr val="333333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p</a:t>
            </a:r>
            <a:r>
              <a:rPr lang="en-US" dirty="0">
                <a:solidFill>
                  <a:srgbClr val="333333"/>
                </a:solidFill>
                <a:effectLst/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atriotic and resilient</a:t>
            </a:r>
            <a:endParaRPr lang="en-US" dirty="0">
              <a:solidFill>
                <a:prstClr val="black"/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7" name="TextBox 4"/>
          <p:cNvSpPr txBox="1"/>
          <p:nvPr/>
        </p:nvSpPr>
        <p:spPr>
          <a:xfrm>
            <a:off x="5869283" y="4384949"/>
            <a:ext cx="3822856" cy="677108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>
              <a:defRPr/>
            </a:pPr>
            <a:r>
              <a:rPr lang="en-US" sz="2000" b="1" dirty="0">
                <a:solidFill>
                  <a:srgbClr val="9E073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VALUES</a:t>
            </a:r>
          </a:p>
          <a:p>
            <a:r>
              <a:rPr lang="en-US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Ihsan</a:t>
            </a:r>
            <a:r>
              <a:rPr lang="en-US" dirty="0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, Diversity, Sustainability</a:t>
            </a:r>
            <a:endParaRPr lang="en-MY" dirty="0"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8" name="TextBox 5"/>
          <p:cNvSpPr txBox="1"/>
          <p:nvPr/>
        </p:nvSpPr>
        <p:spPr>
          <a:xfrm>
            <a:off x="5869283" y="5253369"/>
            <a:ext cx="3822856" cy="677108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>
              <a:defRPr/>
            </a:pPr>
            <a:r>
              <a:rPr lang="en-US" sz="2000" b="1" dirty="0">
                <a:solidFill>
                  <a:srgbClr val="9E073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NICHE AREA</a:t>
            </a:r>
          </a:p>
          <a:p>
            <a:pPr lvl="0">
              <a:defRPr/>
            </a:pPr>
            <a:r>
              <a:rPr lang="en-US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Light" panose="020B0403020202020204" pitchFamily="34" charset="0"/>
                <a:ea typeface="Helvetica Neue" panose="02000503000000020004" pitchFamily="2" charset="0"/>
                <a:cs typeface="Helvetica Neue" panose="02000503000000020004" pitchFamily="2" charset="0"/>
                <a:sym typeface="+mn-ea"/>
              </a:rPr>
              <a:t>Agriculture</a:t>
            </a:r>
            <a:endParaRPr lang="en-US" dirty="0">
              <a:solidFill>
                <a:prstClr val="black"/>
              </a:solidFill>
              <a:latin typeface="Helvetica Light" panose="020B0403020202020204" pitchFamily="34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9" name="TextBox 5"/>
          <p:cNvSpPr txBox="1"/>
          <p:nvPr/>
        </p:nvSpPr>
        <p:spPr>
          <a:xfrm>
            <a:off x="5869282" y="671693"/>
            <a:ext cx="5640113" cy="677108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>
              <a:defRPr/>
            </a:pPr>
            <a:r>
              <a:rPr lang="en-US" sz="2000" b="1" dirty="0">
                <a:solidFill>
                  <a:srgbClr val="9E073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VISION</a:t>
            </a:r>
          </a:p>
          <a:p>
            <a:pPr lvl="0">
              <a:defRPr/>
            </a:pPr>
            <a:r>
              <a:rPr lang="en-US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  <a:sym typeface="+mn-ea"/>
              </a:rPr>
              <a:t>To become a university of international repute</a:t>
            </a:r>
            <a:endParaRPr lang="en-US" dirty="0">
              <a:solidFill>
                <a:prstClr val="black"/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rcRect l="10654" r="4783" b="38635"/>
          <a:stretch>
            <a:fillRect/>
          </a:stretch>
        </p:blipFill>
        <p:spPr>
          <a:xfrm>
            <a:off x="10627179" y="2476278"/>
            <a:ext cx="1068710" cy="1189142"/>
          </a:xfrm>
          <a:prstGeom prst="rect">
            <a:avLst/>
          </a:prstGeom>
        </p:spPr>
      </p:pic>
      <p:sp>
        <p:nvSpPr>
          <p:cNvPr id="52" name="TextBox 51"/>
          <p:cNvSpPr txBox="1"/>
          <p:nvPr/>
        </p:nvSpPr>
        <p:spPr>
          <a:xfrm>
            <a:off x="10020239" y="5065515"/>
            <a:ext cx="2186207" cy="86177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0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Ir. Dr. </a:t>
            </a:r>
            <a:r>
              <a:rPr lang="en-US" sz="10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Maznah</a:t>
            </a:r>
            <a:r>
              <a:rPr lang="en-US" sz="10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Sarhan</a:t>
            </a:r>
            <a:endParaRPr lang="en-US" sz="1000" dirty="0">
              <a:solidFill>
                <a:prstClr val="black"/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Century Gothic" panose="020B0502020202020204" pitchFamily="34" charset="0"/>
              <a:sym typeface="+mn-ea"/>
            </a:endParaRPr>
          </a:p>
          <a:p>
            <a:pPr algn="ctr" defTabSz="685800">
              <a:defRPr/>
            </a:pPr>
            <a:r>
              <a:rPr lang="en-US" sz="1000" i="1" dirty="0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Director</a:t>
            </a:r>
          </a:p>
          <a:p>
            <a:pPr algn="ctr" defTabSz="685800">
              <a:defRPr/>
            </a:pPr>
            <a:r>
              <a:rPr lang="en-US" sz="1000" i="1" dirty="0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Development Office &amp;</a:t>
            </a:r>
          </a:p>
          <a:p>
            <a:pPr algn="ctr" defTabSz="685800">
              <a:defRPr/>
            </a:pPr>
            <a:r>
              <a:rPr lang="en-US" sz="1000" i="1" dirty="0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Asset Management</a:t>
            </a:r>
            <a:endParaRPr lang="en-MY" sz="1000" i="1" dirty="0">
              <a:latin typeface="Helvetica Neue Light" panose="02000403000000020004" pitchFamily="2" charset="0"/>
              <a:ea typeface="Helvetica Neue Light" panose="02000403000000020004" pitchFamily="2" charset="0"/>
              <a:cs typeface="Century Gothic" panose="020B0502020202020204" pitchFamily="34" charset="0"/>
            </a:endParaRPr>
          </a:p>
          <a:p>
            <a:pPr algn="ctr" defTabSz="685800">
              <a:defRPr/>
            </a:pPr>
            <a:endParaRPr lang="en-MY" sz="1000" dirty="0">
              <a:latin typeface="Helvetica Neue Light" panose="02000403000000020004" pitchFamily="2" charset="0"/>
              <a:ea typeface="Helvetica Neue Light" panose="02000403000000020004" pitchFamily="2" charset="0"/>
              <a:cs typeface="Tahoma" panose="020B0604030504040204" pitchFamily="34" charset="0"/>
            </a:endParaRPr>
          </a:p>
        </p:txBody>
      </p:sp>
      <p:pic>
        <p:nvPicPr>
          <p:cNvPr id="81" name="Picture 8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6606" y="5000745"/>
            <a:ext cx="1241563" cy="59122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>
            <a:off x="7190085" y="3968887"/>
            <a:ext cx="870600" cy="1071348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3395" y="5000745"/>
            <a:ext cx="1241563" cy="59122"/>
          </a:xfrm>
          <a:prstGeom prst="rect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612359" y="3878331"/>
            <a:ext cx="1071268" cy="1159068"/>
          </a:xfrm>
          <a:prstGeom prst="rect">
            <a:avLst/>
          </a:prstGeom>
        </p:spPr>
      </p:pic>
      <p:pic>
        <p:nvPicPr>
          <p:cNvPr id="85" name="Picture 8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9706" y="5000745"/>
            <a:ext cx="1241563" cy="59122"/>
          </a:xfrm>
          <a:prstGeom prst="rect">
            <a:avLst/>
          </a:prstGeom>
        </p:spPr>
      </p:pic>
      <p:pic>
        <p:nvPicPr>
          <p:cNvPr id="86" name="Picture 85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>
          <a:xfrm>
            <a:off x="10692197" y="3950037"/>
            <a:ext cx="770065" cy="1081644"/>
          </a:xfrm>
          <a:prstGeom prst="rect">
            <a:avLst/>
          </a:prstGeom>
        </p:spPr>
      </p:pic>
      <p:pic>
        <p:nvPicPr>
          <p:cNvPr id="87" name="Picture 8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3322" y="5000745"/>
            <a:ext cx="1241563" cy="59122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033" y="5000745"/>
            <a:ext cx="1241562" cy="59122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 rotWithShape="1">
          <a:blip r:embed="rId7" cstate="screen"/>
          <a:srcRect/>
          <a:stretch>
            <a:fillRect/>
          </a:stretch>
        </p:blipFill>
        <p:spPr>
          <a:xfrm>
            <a:off x="7582244" y="2555606"/>
            <a:ext cx="973983" cy="1189142"/>
          </a:xfrm>
          <a:prstGeom prst="rect">
            <a:avLst/>
          </a:prstGeom>
        </p:spPr>
      </p:pic>
      <p:sp>
        <p:nvSpPr>
          <p:cNvPr id="91" name="TextBox 41"/>
          <p:cNvSpPr txBox="1"/>
          <p:nvPr/>
        </p:nvSpPr>
        <p:spPr>
          <a:xfrm>
            <a:off x="3141981" y="3040869"/>
            <a:ext cx="2089928" cy="7309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en-MY" sz="105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Prof. </a:t>
            </a:r>
            <a:r>
              <a:rPr lang="en-US" sz="105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Dr. </a:t>
            </a:r>
            <a:r>
              <a:rPr lang="en-US" sz="105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Zamberi</a:t>
            </a:r>
            <a:r>
              <a:rPr lang="en-US" sz="105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sz="105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Sekawi</a:t>
            </a:r>
            <a:endParaRPr lang="en-US" sz="105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algn="r" defTabSz="685800"/>
            <a:r>
              <a:rPr lang="en-US" sz="1050" i="1" dirty="0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Deputy Vice Chancellor</a:t>
            </a:r>
          </a:p>
          <a:p>
            <a:pPr algn="r" defTabSz="685800"/>
            <a:r>
              <a:rPr lang="en-US" sz="1050" i="1" dirty="0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(Research &amp; Innovation)</a:t>
            </a:r>
            <a:endParaRPr lang="en-MY" sz="1050" i="1" dirty="0">
              <a:latin typeface="Helvetica Neue Light" panose="02000403000000020004" pitchFamily="2" charset="0"/>
              <a:ea typeface="Helvetica Neue Light" panose="02000403000000020004" pitchFamily="2" charset="0"/>
              <a:cs typeface="Century Gothic" panose="020B0502020202020204" pitchFamily="34" charset="0"/>
            </a:endParaRPr>
          </a:p>
          <a:p>
            <a:pPr algn="r">
              <a:defRPr/>
            </a:pPr>
            <a:endParaRPr lang="en-US" sz="1000" dirty="0">
              <a:latin typeface="Helvetica Neue Light" panose="02000403000000020004" pitchFamily="2" charset="0"/>
              <a:ea typeface="Helvetica Neue Light" panose="02000403000000020004" pitchFamily="2" charset="0"/>
              <a:cs typeface="Tahoma" panose="020B0604030504040204" pitchFamily="34" charset="0"/>
            </a:endParaRPr>
          </a:p>
        </p:txBody>
      </p:sp>
      <p:sp>
        <p:nvSpPr>
          <p:cNvPr id="92" name="TextBox 41"/>
          <p:cNvSpPr txBox="1"/>
          <p:nvPr/>
        </p:nvSpPr>
        <p:spPr>
          <a:xfrm>
            <a:off x="318198" y="3028404"/>
            <a:ext cx="2355840" cy="7309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pt-BR" sz="105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Prof. Ir. Dr. Abd. Rahim Abu Talib </a:t>
            </a:r>
            <a:r>
              <a:rPr lang="en-US" sz="1050" i="1" dirty="0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Deputy Vice Chancellor</a:t>
            </a:r>
            <a:endParaRPr lang="en-US" sz="1050" i="1" dirty="0">
              <a:solidFill>
                <a:prstClr val="black"/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  <a:sym typeface="+mn-ea"/>
            </a:endParaRPr>
          </a:p>
          <a:p>
            <a:pPr algn="r" defTabSz="685800"/>
            <a:r>
              <a:rPr lang="en-US" sz="1050" i="1" dirty="0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(Academic &amp; International)</a:t>
            </a:r>
            <a:endParaRPr lang="en-MY" sz="1050" i="1" dirty="0">
              <a:latin typeface="Helvetica Neue Light" panose="02000403000000020004" pitchFamily="2" charset="0"/>
              <a:ea typeface="Helvetica Neue Light" panose="02000403000000020004" pitchFamily="2" charset="0"/>
              <a:cs typeface="Century Gothic" panose="020B0502020202020204" pitchFamily="34" charset="0"/>
            </a:endParaRPr>
          </a:p>
          <a:p>
            <a:pPr algn="r">
              <a:defRPr/>
            </a:pPr>
            <a:endParaRPr lang="en-US" sz="1000" dirty="0">
              <a:latin typeface="Helvetica Neue Light" panose="02000403000000020004" pitchFamily="2" charset="0"/>
              <a:ea typeface="Helvetica Neue Light" panose="02000403000000020004" pitchFamily="2" charset="0"/>
              <a:cs typeface="Tahoma" panose="020B0604030504040204" pitchFamily="34" charset="0"/>
            </a:endParaRPr>
          </a:p>
        </p:txBody>
      </p:sp>
      <p:sp>
        <p:nvSpPr>
          <p:cNvPr id="93" name="TextBox 41"/>
          <p:cNvSpPr txBox="1"/>
          <p:nvPr/>
        </p:nvSpPr>
        <p:spPr>
          <a:xfrm>
            <a:off x="5629245" y="3033373"/>
            <a:ext cx="2064363" cy="7309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en-MY" sz="105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Prof. </a:t>
            </a:r>
            <a:r>
              <a:rPr lang="en-US" sz="105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Dr. Arifin Abdu</a:t>
            </a:r>
          </a:p>
          <a:p>
            <a:pPr algn="r" defTabSz="685800"/>
            <a:r>
              <a:rPr lang="en-US" sz="1050" i="1" dirty="0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Deputy Vice Chancellor</a:t>
            </a:r>
            <a:endParaRPr lang="en-US" sz="1050" i="1" dirty="0">
              <a:solidFill>
                <a:prstClr val="black"/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Century Gothic" panose="020B0502020202020204" pitchFamily="34" charset="0"/>
            </a:endParaRPr>
          </a:p>
          <a:p>
            <a:pPr algn="r" defTabSz="685800">
              <a:defRPr/>
            </a:pPr>
            <a:r>
              <a:rPr lang="en-US" sz="1050" i="1" dirty="0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(Student Affairs &amp; Alumni)</a:t>
            </a:r>
            <a:endParaRPr lang="en-MY" sz="1050" i="1" dirty="0">
              <a:latin typeface="Helvetica Neue Light" panose="02000403000000020004" pitchFamily="2" charset="0"/>
              <a:ea typeface="Helvetica Neue Light" panose="02000403000000020004" pitchFamily="2" charset="0"/>
              <a:cs typeface="Century Gothic" panose="020B0502020202020204" pitchFamily="34" charset="0"/>
            </a:endParaRPr>
          </a:p>
          <a:p>
            <a:pPr algn="r">
              <a:defRPr/>
            </a:pPr>
            <a:endParaRPr lang="en-US" sz="1000" dirty="0">
              <a:latin typeface="Helvetica Neue Light" panose="02000403000000020004" pitchFamily="2" charset="0"/>
              <a:ea typeface="Helvetica Neue Light" panose="02000403000000020004" pitchFamily="2" charset="0"/>
              <a:cs typeface="Tahoma" panose="020B0604030504040204" pitchFamily="34" charset="0"/>
            </a:endParaRPr>
          </a:p>
        </p:txBody>
      </p:sp>
      <p:pic>
        <p:nvPicPr>
          <p:cNvPr id="94" name="Picture 93"/>
          <p:cNvPicPr>
            <a:picLocks noChangeAspect="1"/>
          </p:cNvPicPr>
          <p:nvPr/>
        </p:nvPicPr>
        <p:blipFill>
          <a:blip r:embed="rId8" cstate="screen"/>
          <a:srcRect/>
          <a:stretch>
            <a:fillRect/>
          </a:stretch>
        </p:blipFill>
        <p:spPr>
          <a:xfrm>
            <a:off x="619920" y="3877443"/>
            <a:ext cx="982094" cy="1129970"/>
          </a:xfrm>
          <a:prstGeom prst="rect">
            <a:avLst/>
          </a:prstGeom>
        </p:spPr>
      </p:pic>
      <p:sp>
        <p:nvSpPr>
          <p:cNvPr id="95" name="TextBox 41"/>
          <p:cNvSpPr txBox="1"/>
          <p:nvPr/>
        </p:nvSpPr>
        <p:spPr>
          <a:xfrm>
            <a:off x="2293673" y="4963974"/>
            <a:ext cx="1435747" cy="2865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endParaRPr lang="en-MY" sz="1000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9" name="Picture 9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39659" y="3659464"/>
            <a:ext cx="2756230" cy="88766"/>
          </a:xfrm>
          <a:prstGeom prst="rect">
            <a:avLst/>
          </a:prstGeom>
        </p:spPr>
      </p:pic>
      <p:sp>
        <p:nvSpPr>
          <p:cNvPr id="100" name="TextBox 41"/>
          <p:cNvSpPr txBox="1"/>
          <p:nvPr/>
        </p:nvSpPr>
        <p:spPr>
          <a:xfrm>
            <a:off x="8359893" y="2979669"/>
            <a:ext cx="233230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en-MY" sz="105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Prof. Dr. Shamsul Bahri </a:t>
            </a:r>
          </a:p>
          <a:p>
            <a:pPr algn="r">
              <a:defRPr/>
            </a:pPr>
            <a:r>
              <a:rPr lang="en-MY" sz="105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Hj</a:t>
            </a:r>
            <a:r>
              <a:rPr lang="en-MY" sz="105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. Md </a:t>
            </a:r>
            <a:r>
              <a:rPr lang="en-MY" sz="105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Tamrin</a:t>
            </a:r>
            <a:r>
              <a:rPr lang="en-MY" sz="105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</a:p>
          <a:p>
            <a:pPr algn="r" defTabSz="685800"/>
            <a:r>
              <a:rPr lang="en-US" sz="1050" i="1" dirty="0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Deputy Vice Chancellor</a:t>
            </a:r>
            <a:endParaRPr lang="en-US" sz="1050" i="1" dirty="0">
              <a:solidFill>
                <a:prstClr val="black"/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Century Gothic" panose="020B0502020202020204" pitchFamily="34" charset="0"/>
            </a:endParaRPr>
          </a:p>
          <a:p>
            <a:pPr algn="r" defTabSz="685800">
              <a:defRPr/>
            </a:pPr>
            <a:r>
              <a:rPr lang="en-US" sz="1050" i="1" dirty="0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(Industry &amp; Community Relations)</a:t>
            </a:r>
            <a:endParaRPr lang="en-US" sz="1050" i="1" dirty="0">
              <a:solidFill>
                <a:prstClr val="black"/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Tahoma" panose="020B0604030504040204" pitchFamily="34" charset="0"/>
              <a:sym typeface="+mn-ea"/>
            </a:endParaRPr>
          </a:p>
        </p:txBody>
      </p:sp>
      <p:sp>
        <p:nvSpPr>
          <p:cNvPr id="101" name="TextBox 41"/>
          <p:cNvSpPr txBox="1"/>
          <p:nvPr/>
        </p:nvSpPr>
        <p:spPr>
          <a:xfrm>
            <a:off x="3667686" y="1750246"/>
            <a:ext cx="2499403" cy="577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685800"/>
            <a:r>
              <a:rPr lang="sv-SE" sz="105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Dato' Prof. Ir. Dr.</a:t>
            </a:r>
          </a:p>
          <a:p>
            <a:pPr algn="r" defTabSz="685800"/>
            <a:r>
              <a:rPr lang="sv-SE" sz="105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Ahmad Farhan Mohd Sadullah FASc</a:t>
            </a:r>
            <a:endParaRPr lang="en-MY" sz="105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+mn-ea"/>
            </a:endParaRPr>
          </a:p>
          <a:p>
            <a:pPr algn="r" defTabSz="685800"/>
            <a:r>
              <a:rPr lang="en-US" sz="1050" i="1" dirty="0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Tahoma" panose="020B0604030504040204" pitchFamily="34" charset="0"/>
                <a:sym typeface="+mn-ea"/>
              </a:rPr>
              <a:t>Vice Chancellor</a:t>
            </a:r>
            <a:endParaRPr lang="en-US" sz="1050" i="1" dirty="0">
              <a:solidFill>
                <a:prstClr val="black"/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Tahoma" panose="020B0604030504040204" pitchFamily="34" charset="0"/>
            </a:endParaRPr>
          </a:p>
        </p:txBody>
      </p:sp>
      <p:pic>
        <p:nvPicPr>
          <p:cNvPr id="102" name="Picture 101" descr="A person in a suit and tie&#10;&#10;Description automatically generated"/>
          <p:cNvPicPr>
            <a:picLocks noChangeAspect="1"/>
          </p:cNvPicPr>
          <p:nvPr/>
        </p:nvPicPr>
        <p:blipFill>
          <a:blip r:embed="rId10" cstate="screen"/>
          <a:stretch>
            <a:fillRect/>
          </a:stretch>
        </p:blipFill>
        <p:spPr>
          <a:xfrm>
            <a:off x="6068507" y="1098864"/>
            <a:ext cx="1161789" cy="1241802"/>
          </a:xfrm>
          <a:prstGeom prst="rect">
            <a:avLst/>
          </a:prstGeom>
        </p:spPr>
      </p:pic>
      <p:pic>
        <p:nvPicPr>
          <p:cNvPr id="104" name="Picture 10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98415" y="3668264"/>
            <a:ext cx="2482957" cy="79965"/>
          </a:xfrm>
          <a:prstGeom prst="rect">
            <a:avLst/>
          </a:prstGeom>
        </p:spPr>
      </p:pic>
      <p:pic>
        <p:nvPicPr>
          <p:cNvPr id="105" name="Picture 10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86379" y="3668264"/>
            <a:ext cx="2482957" cy="79965"/>
          </a:xfrm>
          <a:prstGeom prst="rect">
            <a:avLst/>
          </a:prstGeom>
        </p:spPr>
      </p:pic>
      <p:pic>
        <p:nvPicPr>
          <p:cNvPr id="106" name="Picture 10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26205" y="3668264"/>
            <a:ext cx="2482957" cy="79965"/>
          </a:xfrm>
          <a:prstGeom prst="rect">
            <a:avLst/>
          </a:prstGeom>
        </p:spPr>
      </p:pic>
      <p:sp>
        <p:nvSpPr>
          <p:cNvPr id="107" name="TextBox 106"/>
          <p:cNvSpPr txBox="1"/>
          <p:nvPr/>
        </p:nvSpPr>
        <p:spPr>
          <a:xfrm>
            <a:off x="318197" y="5065074"/>
            <a:ext cx="1462880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0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Mr. </a:t>
            </a:r>
            <a:r>
              <a:rPr lang="en-US" sz="10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Muhazam</a:t>
            </a:r>
            <a:endParaRPr lang="en-US" sz="10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algn="ctr">
              <a:defRPr/>
            </a:pPr>
            <a:r>
              <a:rPr lang="en-US" sz="10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Mansor</a:t>
            </a:r>
            <a:endParaRPr lang="en-US" sz="10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algn="ctr">
              <a:defRPr/>
            </a:pPr>
            <a:r>
              <a:rPr lang="en-US" sz="1000" i="1" dirty="0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Registrar</a:t>
            </a:r>
            <a:endParaRPr lang="en-MY" sz="1000" i="1" dirty="0">
              <a:latin typeface="Helvetica Neue Light" panose="02000403000000020004" pitchFamily="2" charset="0"/>
              <a:ea typeface="Helvetica Neue Light" panose="02000403000000020004" pitchFamily="2" charset="0"/>
              <a:cs typeface="Century Gothic" panose="020B0502020202020204" pitchFamily="34" charset="0"/>
            </a:endParaRPr>
          </a:p>
          <a:p>
            <a:pPr algn="ctr">
              <a:defRPr/>
            </a:pPr>
            <a:endParaRPr lang="en-US" sz="1000" dirty="0">
              <a:latin typeface="Helvetica Neue Light" panose="02000403000000020004" pitchFamily="2" charset="0"/>
              <a:ea typeface="Helvetica Neue Light" panose="02000403000000020004" pitchFamily="2" charset="0"/>
              <a:cs typeface="Tahoma" panose="020B0604030504040204" pitchFamily="34" charset="0"/>
            </a:endParaRPr>
          </a:p>
        </p:txBody>
      </p:sp>
      <p:sp>
        <p:nvSpPr>
          <p:cNvPr id="108" name="TextBox 107"/>
          <p:cNvSpPr txBox="1"/>
          <p:nvPr/>
        </p:nvSpPr>
        <p:spPr>
          <a:xfrm>
            <a:off x="1961246" y="5071334"/>
            <a:ext cx="1606658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000" b="1" dirty="0">
                <a:latin typeface="Helvetica Neue" panose="02000503000000020004"/>
                <a:ea typeface="Tahoma" panose="020B0604030504040204" pitchFamily="34" charset="0"/>
                <a:cs typeface="Tahoma" panose="020B0604030504040204" pitchFamily="34" charset="0"/>
              </a:rPr>
              <a:t>Mdm. Siti Amira Shukor</a:t>
            </a:r>
          </a:p>
          <a:p>
            <a:pPr algn="ctr" defTabSz="685800">
              <a:defRPr/>
            </a:pPr>
            <a:r>
              <a:rPr lang="en-US" sz="1000" i="1" dirty="0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Tahoma" panose="020B0604030504040204" pitchFamily="34" charset="0"/>
                <a:sym typeface="+mn-ea"/>
              </a:rPr>
              <a:t>Bursar</a:t>
            </a:r>
            <a:endParaRPr lang="en-MY" sz="1000" i="1" dirty="0">
              <a:latin typeface="Helvetica Neue Light" panose="02000403000000020004" pitchFamily="2" charset="0"/>
              <a:ea typeface="Helvetica Neue Light" panose="02000403000000020004" pitchFamily="2" charset="0"/>
              <a:cs typeface="Tahoma" panose="020B0604030504040204" pitchFamily="34" charset="0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3586042" y="5066047"/>
            <a:ext cx="1462880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0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Ms. </a:t>
            </a:r>
            <a:r>
              <a:rPr lang="en-US" sz="10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Haslina</a:t>
            </a:r>
            <a:r>
              <a:rPr lang="en-US" sz="10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Abu </a:t>
            </a:r>
            <a:r>
              <a:rPr lang="en-US" sz="10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Seman@Talib</a:t>
            </a:r>
            <a:endParaRPr lang="en-US" sz="10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algn="ctr">
              <a:defRPr/>
            </a:pPr>
            <a:r>
              <a:rPr lang="en-US" sz="1000" i="1" dirty="0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Chief Librarian</a:t>
            </a:r>
            <a:endParaRPr lang="en-MY" sz="1000" i="1" dirty="0">
              <a:latin typeface="Helvetica Neue Light" panose="02000403000000020004" pitchFamily="2" charset="0"/>
              <a:ea typeface="Helvetica Neue Light" panose="02000403000000020004" pitchFamily="2" charset="0"/>
              <a:cs typeface="Century Gothic" panose="020B0502020202020204" pitchFamily="34" charset="0"/>
            </a:endParaRPr>
          </a:p>
          <a:p>
            <a:pPr algn="ctr">
              <a:defRPr/>
            </a:pPr>
            <a:endParaRPr lang="en-US" sz="1000" dirty="0">
              <a:latin typeface="Helvetica Neue Light" panose="02000403000000020004" pitchFamily="2" charset="0"/>
              <a:ea typeface="Helvetica Neue Light" panose="02000403000000020004" pitchFamily="2" charset="0"/>
              <a:cs typeface="Tahoma" panose="020B0604030504040204" pitchFamily="34" charset="0"/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6688458" y="5068023"/>
            <a:ext cx="1727251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0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Assoc. Prof. Dr.</a:t>
            </a:r>
          </a:p>
          <a:p>
            <a:pPr algn="ctr">
              <a:defRPr/>
            </a:pPr>
            <a:r>
              <a:rPr lang="en-US" sz="10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Dahlia Zawawi</a:t>
            </a:r>
            <a:endParaRPr lang="en-US" sz="1000" dirty="0">
              <a:solidFill>
                <a:prstClr val="black"/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Century Gothic" panose="020B0502020202020204" pitchFamily="34" charset="0"/>
              <a:sym typeface="+mn-ea"/>
            </a:endParaRPr>
          </a:p>
          <a:p>
            <a:pPr algn="ctr" defTabSz="685800">
              <a:defRPr/>
            </a:pPr>
            <a:r>
              <a:rPr lang="en-US" sz="1000" i="1" dirty="0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Director</a:t>
            </a:r>
          </a:p>
          <a:p>
            <a:pPr algn="ctr" defTabSz="685800">
              <a:defRPr/>
            </a:pPr>
            <a:r>
              <a:rPr lang="en-US" sz="1000" i="1" dirty="0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Centre for Corporate Strategy &amp; Relations</a:t>
            </a:r>
            <a:endParaRPr lang="en-MY" sz="1000" i="1" dirty="0">
              <a:latin typeface="Helvetica Neue Light" panose="02000403000000020004" pitchFamily="2" charset="0"/>
              <a:ea typeface="Helvetica Neue Light" panose="02000403000000020004" pitchFamily="2" charset="0"/>
              <a:cs typeface="Century Gothic" panose="020B0502020202020204" pitchFamily="34" charset="0"/>
            </a:endParaRPr>
          </a:p>
          <a:p>
            <a:pPr algn="ctr" defTabSz="685800">
              <a:defRPr/>
            </a:pPr>
            <a:endParaRPr lang="en-MY" sz="1000" dirty="0">
              <a:latin typeface="Helvetica Neue Light" panose="02000403000000020004" pitchFamily="2" charset="0"/>
              <a:ea typeface="Helvetica Neue Light" panose="02000403000000020004" pitchFamily="2" charset="0"/>
              <a:cs typeface="Tahoma" panose="020B0604030504040204" pitchFamily="34" charset="0"/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8422381" y="5071574"/>
            <a:ext cx="1718216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0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Prof. Dr.</a:t>
            </a:r>
          </a:p>
          <a:p>
            <a:pPr algn="ctr">
              <a:defRPr/>
            </a:pPr>
            <a:r>
              <a:rPr lang="en-US" sz="10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Shahrul</a:t>
            </a:r>
            <a:r>
              <a:rPr lang="en-US" sz="10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sz="10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Razid</a:t>
            </a:r>
            <a:r>
              <a:rPr lang="en-US" sz="10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  <a:r>
              <a:rPr lang="en-US" sz="1000" b="1" dirty="0" err="1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Sarbini</a:t>
            </a:r>
            <a:endParaRPr lang="en-US" sz="1000" b="1" dirty="0"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algn="ctr" defTabSz="685800">
              <a:defRPr/>
            </a:pPr>
            <a:r>
              <a:rPr lang="en-US" sz="1000" i="1" dirty="0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Director</a:t>
            </a:r>
          </a:p>
          <a:p>
            <a:pPr algn="ctr" defTabSz="685800">
              <a:defRPr/>
            </a:pPr>
            <a:r>
              <a:rPr lang="en-US" sz="1000" i="1" dirty="0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UPM Sarawak</a:t>
            </a:r>
            <a:endParaRPr lang="en-MY" sz="1000" dirty="0">
              <a:latin typeface="Helvetica Neue Light" panose="02000403000000020004" pitchFamily="2" charset="0"/>
              <a:ea typeface="Helvetica Neue Light" panose="02000403000000020004" pitchFamily="2" charset="0"/>
              <a:cs typeface="Tahoma" panose="020B0604030504040204" pitchFamily="34" charset="0"/>
            </a:endParaRPr>
          </a:p>
        </p:txBody>
      </p:sp>
      <p:pic>
        <p:nvPicPr>
          <p:cNvPr id="113" name="Picture 1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90181" y="2332297"/>
            <a:ext cx="2482957" cy="79965"/>
          </a:xfrm>
          <a:prstGeom prst="rect">
            <a:avLst/>
          </a:prstGeom>
        </p:spPr>
      </p:pic>
      <p:sp>
        <p:nvSpPr>
          <p:cNvPr id="114" name="TextBox 113"/>
          <p:cNvSpPr txBox="1"/>
          <p:nvPr/>
        </p:nvSpPr>
        <p:spPr>
          <a:xfrm>
            <a:off x="4321315" y="380451"/>
            <a:ext cx="35493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UNIVERSITY</a:t>
            </a:r>
            <a:r>
              <a:rPr lang="en-US" sz="2000" b="1" dirty="0">
                <a:solidFill>
                  <a:srgbClr val="9E073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MANAGEMENT</a:t>
            </a:r>
            <a:endParaRPr lang="en-US" sz="2000" dirty="0"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115" name="Picture 1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5659" y="5000745"/>
            <a:ext cx="1241562" cy="59122"/>
          </a:xfrm>
          <a:prstGeom prst="rect">
            <a:avLst/>
          </a:prstGeom>
        </p:spPr>
      </p:pic>
      <p:pic>
        <p:nvPicPr>
          <p:cNvPr id="116" name="Picture 1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6145" y="5000745"/>
            <a:ext cx="1241562" cy="59122"/>
          </a:xfrm>
          <a:prstGeom prst="rect">
            <a:avLst/>
          </a:prstGeom>
        </p:spPr>
      </p:pic>
      <p:pic>
        <p:nvPicPr>
          <p:cNvPr id="117" name="Picture 1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84256" y="873169"/>
            <a:ext cx="2218833" cy="10140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184240" y="5894311"/>
            <a:ext cx="282632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b="1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Information </a:t>
            </a:r>
            <a:r>
              <a:rPr lang="en-US" sz="1100" b="0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| as of April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2026</a:t>
            </a:r>
            <a:endParaRPr lang="en-MY" sz="11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79397" y="5071926"/>
            <a:ext cx="1462880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0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Mr. Muhammad Adil</a:t>
            </a:r>
          </a:p>
          <a:p>
            <a:pPr algn="ctr">
              <a:defRPr/>
            </a:pPr>
            <a:r>
              <a:rPr lang="en-US" sz="10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Ahmad Tajuddin</a:t>
            </a:r>
            <a:endParaRPr lang="en-US" sz="1000" dirty="0">
              <a:solidFill>
                <a:prstClr val="black"/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Century Gothic" panose="020B0502020202020204" pitchFamily="34" charset="0"/>
              <a:sym typeface="+mn-ea"/>
            </a:endParaRPr>
          </a:p>
          <a:p>
            <a:pPr algn="ctr">
              <a:defRPr/>
            </a:pPr>
            <a:r>
              <a:rPr lang="en-US" sz="1000" i="1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Legal </a:t>
            </a:r>
            <a:r>
              <a:rPr lang="en-US" sz="1000" i="1" dirty="0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Advisor</a:t>
            </a:r>
            <a:endParaRPr lang="en-MY" sz="1000" i="1" dirty="0">
              <a:latin typeface="Helvetica Neue Light" panose="02000403000000020004" pitchFamily="2" charset="0"/>
              <a:ea typeface="Helvetica Neue Light" panose="02000403000000020004" pitchFamily="2" charset="0"/>
              <a:cs typeface="Century Gothic" panose="020B0502020202020204" pitchFamily="34" charset="0"/>
            </a:endParaRPr>
          </a:p>
          <a:p>
            <a:pPr algn="ctr">
              <a:defRPr/>
            </a:pPr>
            <a:endParaRPr lang="en-US" sz="1000" dirty="0">
              <a:latin typeface="Helvetica Neue Light" panose="02000403000000020004" pitchFamily="2" charset="0"/>
              <a:ea typeface="Helvetica Neue Light" panose="02000403000000020004" pitchFamily="2" charset="0"/>
              <a:cs typeface="Tahoma" panose="020B0604030504040204" pitchFamily="34" charset="0"/>
            </a:endParaRPr>
          </a:p>
        </p:txBody>
      </p:sp>
      <p:pic>
        <p:nvPicPr>
          <p:cNvPr id="12" name="Graphic 11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 b="40460"/>
          <a:stretch>
            <a:fillRect/>
          </a:stretch>
        </p:blipFill>
        <p:spPr>
          <a:xfrm>
            <a:off x="2107698" y="3840503"/>
            <a:ext cx="1321136" cy="1179913"/>
          </a:xfrm>
          <a:prstGeom prst="rect">
            <a:avLst/>
          </a:prstGeom>
        </p:spPr>
      </p:pic>
      <p:pic>
        <p:nvPicPr>
          <p:cNvPr id="17" name="Graphic 16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 b="44577"/>
          <a:stretch>
            <a:fillRect/>
          </a:stretch>
        </p:blipFill>
        <p:spPr>
          <a:xfrm>
            <a:off x="5399224" y="3889770"/>
            <a:ext cx="1349725" cy="1110975"/>
          </a:xfrm>
          <a:prstGeom prst="rect">
            <a:avLst/>
          </a:prstGeom>
        </p:spPr>
      </p:pic>
      <p:pic>
        <p:nvPicPr>
          <p:cNvPr id="22" name="Graphic 21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490121" y="2590973"/>
            <a:ext cx="1056024" cy="1099127"/>
          </a:xfrm>
          <a:prstGeom prst="rect">
            <a:avLst/>
          </a:prstGeom>
        </p:spPr>
      </p:pic>
      <p:pic>
        <p:nvPicPr>
          <p:cNvPr id="24" name="Graphic 23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009422" y="2568165"/>
            <a:ext cx="1031653" cy="11158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flipH="1">
            <a:off x="3894996" y="3992934"/>
            <a:ext cx="779032" cy="1012742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308;p24"/>
          <p:cNvSpPr txBox="1"/>
          <p:nvPr/>
        </p:nvSpPr>
        <p:spPr>
          <a:xfrm>
            <a:off x="247909" y="2043613"/>
            <a:ext cx="1954604" cy="294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u="none" strike="noStrike" cap="none" dirty="0">
                <a:solidFill>
                  <a:schemeClr val="bg1"/>
                </a:solidFill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  <a:sym typeface="Tenor Sans"/>
              </a:rPr>
              <a:t>3000 Hectares</a:t>
            </a:r>
          </a:p>
        </p:txBody>
      </p:sp>
      <p:sp>
        <p:nvSpPr>
          <p:cNvPr id="11" name="Google Shape;309;p24"/>
          <p:cNvSpPr txBox="1"/>
          <p:nvPr/>
        </p:nvSpPr>
        <p:spPr>
          <a:xfrm>
            <a:off x="247909" y="2428456"/>
            <a:ext cx="1954604" cy="231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1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Located within 30 mins to Kuala Lumpur, Putrajaya &amp; KLIA</a:t>
            </a:r>
          </a:p>
        </p:txBody>
      </p:sp>
      <p:sp>
        <p:nvSpPr>
          <p:cNvPr id="12" name="Google Shape;308;p24"/>
          <p:cNvSpPr txBox="1"/>
          <p:nvPr/>
        </p:nvSpPr>
        <p:spPr>
          <a:xfrm>
            <a:off x="2656387" y="725839"/>
            <a:ext cx="2023263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u="none" strike="noStrike" cap="none" dirty="0">
                <a:solidFill>
                  <a:srgbClr val="9E073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Tenor Sans"/>
              </a:rPr>
              <a:t>7,700+ Staff</a:t>
            </a:r>
          </a:p>
        </p:txBody>
      </p:sp>
      <p:sp>
        <p:nvSpPr>
          <p:cNvPr id="13" name="Google Shape;309;p24"/>
          <p:cNvSpPr txBox="1"/>
          <p:nvPr/>
        </p:nvSpPr>
        <p:spPr>
          <a:xfrm>
            <a:off x="2656387" y="1662816"/>
            <a:ext cx="2023263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defRPr/>
            </a:pPr>
            <a:r>
              <a:rPr lang="en-US" sz="1400" dirty="0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Academic Staff</a:t>
            </a:r>
          </a:p>
        </p:txBody>
      </p:sp>
      <p:sp>
        <p:nvSpPr>
          <p:cNvPr id="14" name="Google Shape;309;p24"/>
          <p:cNvSpPr txBox="1"/>
          <p:nvPr/>
        </p:nvSpPr>
        <p:spPr>
          <a:xfrm>
            <a:off x="4966482" y="4863848"/>
            <a:ext cx="2259033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defRPr/>
            </a:pPr>
            <a:r>
              <a:rPr lang="en-US" sz="1400" b="1" u="none" strike="noStrike" cap="none" dirty="0">
                <a:solidFill>
                  <a:srgbClr val="9E073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Tenor Sans"/>
              </a:rPr>
              <a:t>18,600+</a:t>
            </a:r>
            <a:endParaRPr lang="en-US" sz="1400" dirty="0">
              <a:solidFill>
                <a:prstClr val="black"/>
              </a:solidFill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  <a:p>
            <a:pPr algn="ctr">
              <a:defRPr/>
            </a:pPr>
            <a:r>
              <a:rPr lang="en-US" sz="1400" dirty="0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Undergraduate students</a:t>
            </a:r>
          </a:p>
          <a:p>
            <a:pPr algn="ctr">
              <a:defRPr/>
            </a:pPr>
            <a:r>
              <a:rPr lang="en-MY" sz="800" dirty="0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  <a:sym typeface="+mn-ea"/>
              </a:rPr>
              <a:t> as of December 2025</a:t>
            </a:r>
            <a:endParaRPr lang="en-US" sz="1400" dirty="0">
              <a:solidFill>
                <a:prstClr val="black"/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Tahoma" panose="020B0604030504040204" pitchFamily="34" charset="0"/>
            </a:endParaRPr>
          </a:p>
        </p:txBody>
      </p:sp>
      <p:sp>
        <p:nvSpPr>
          <p:cNvPr id="15" name="Google Shape;308;p24"/>
          <p:cNvSpPr txBox="1"/>
          <p:nvPr/>
        </p:nvSpPr>
        <p:spPr>
          <a:xfrm>
            <a:off x="7484077" y="703351"/>
            <a:ext cx="2100123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u="none" strike="noStrike" cap="none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Tenor Sans"/>
              </a:rPr>
              <a:t>Student Mobility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u="none" strike="noStrike" cap="none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Tenor Sans"/>
              </a:rPr>
              <a:t>Programmes</a:t>
            </a:r>
            <a:endParaRPr lang="en-US" sz="2000" b="1" u="none" strike="noStrike" cap="none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Tenor Sans"/>
            </a:endParaRPr>
          </a:p>
        </p:txBody>
      </p:sp>
      <p:sp>
        <p:nvSpPr>
          <p:cNvPr id="16" name="Google Shape;309;p24"/>
          <p:cNvSpPr txBox="1"/>
          <p:nvPr/>
        </p:nvSpPr>
        <p:spPr>
          <a:xfrm>
            <a:off x="7586409" y="1495246"/>
            <a:ext cx="1895458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3,400+</a:t>
            </a:r>
          </a:p>
        </p:txBody>
      </p:sp>
      <p:sp>
        <p:nvSpPr>
          <p:cNvPr id="17" name="Google Shape;308;p24"/>
          <p:cNvSpPr txBox="1"/>
          <p:nvPr/>
        </p:nvSpPr>
        <p:spPr>
          <a:xfrm>
            <a:off x="9934727" y="3482793"/>
            <a:ext cx="2100124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u="none" strike="noStrike" cap="none" dirty="0">
                <a:solidFill>
                  <a:srgbClr val="9E073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Tenor Sans"/>
              </a:rPr>
              <a:t>84 Responsibility</a:t>
            </a: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u="none" strike="noStrike" cap="none" dirty="0" err="1">
                <a:solidFill>
                  <a:srgbClr val="9E073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Tenor Sans"/>
              </a:rPr>
              <a:t>Centres</a:t>
            </a:r>
            <a:endParaRPr lang="en-US" sz="2000" b="1" u="none" strike="noStrike" cap="none" dirty="0">
              <a:solidFill>
                <a:srgbClr val="9E0732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Tenor Sans"/>
            </a:endParaRPr>
          </a:p>
        </p:txBody>
      </p:sp>
      <p:sp>
        <p:nvSpPr>
          <p:cNvPr id="18" name="Google Shape;309;p24"/>
          <p:cNvSpPr txBox="1"/>
          <p:nvPr/>
        </p:nvSpPr>
        <p:spPr>
          <a:xfrm>
            <a:off x="10080246" y="4169683"/>
            <a:ext cx="1954605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prstClr val="black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15</a:t>
            </a:r>
            <a:r>
              <a:rPr lang="en-US" sz="1400" dirty="0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  Faculties</a:t>
            </a:r>
          </a:p>
          <a:p>
            <a:pPr>
              <a:defRPr/>
            </a:pPr>
            <a:r>
              <a:rPr lang="en-US" sz="1400" b="1" dirty="0">
                <a:solidFill>
                  <a:prstClr val="black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22</a:t>
            </a:r>
            <a:r>
              <a:rPr lang="en-US" sz="1400" dirty="0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  </a:t>
            </a:r>
            <a:r>
              <a:rPr lang="en-US" sz="1400" dirty="0" err="1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Centres</a:t>
            </a:r>
            <a:r>
              <a:rPr lang="en-US" sz="1400" dirty="0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 </a:t>
            </a:r>
            <a:endParaRPr lang="en-US" sz="1400" dirty="0">
              <a:solidFill>
                <a:schemeClr val="bg1"/>
              </a:solidFill>
              <a:highlight>
                <a:srgbClr val="0000FF"/>
              </a:highlight>
              <a:latin typeface="Helvetica Neue Light" panose="02000403000000020004" pitchFamily="2" charset="0"/>
              <a:ea typeface="Helvetica Neue Light" panose="02000403000000020004" pitchFamily="2" charset="0"/>
              <a:cs typeface="Tahoma" panose="020B0604030504040204" pitchFamily="34" charset="0"/>
            </a:endParaRPr>
          </a:p>
          <a:p>
            <a:pPr>
              <a:defRPr/>
            </a:pPr>
            <a:r>
              <a:rPr lang="en-US" sz="1400" b="1" dirty="0">
                <a:solidFill>
                  <a:prstClr val="black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11</a:t>
            </a:r>
            <a:r>
              <a:rPr lang="en-US" sz="1400" dirty="0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  Institutes</a:t>
            </a:r>
          </a:p>
          <a:p>
            <a:pPr>
              <a:defRPr/>
            </a:pPr>
            <a:r>
              <a:rPr lang="en-US" sz="1400" b="1" dirty="0">
                <a:solidFill>
                  <a:prstClr val="black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10</a:t>
            </a:r>
            <a:r>
              <a:rPr lang="en-US" sz="1400" dirty="0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  Residential Colleges</a:t>
            </a:r>
          </a:p>
          <a:p>
            <a:pPr>
              <a:defRPr/>
            </a:pPr>
            <a:r>
              <a:rPr lang="en-US" sz="1400" b="1" dirty="0">
                <a:solidFill>
                  <a:prstClr val="black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10</a:t>
            </a:r>
            <a:r>
              <a:rPr lang="en-US" sz="1400" dirty="0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  Offices </a:t>
            </a:r>
            <a:endParaRPr lang="en-US" sz="1400" dirty="0">
              <a:solidFill>
                <a:schemeClr val="bg1"/>
              </a:solidFill>
              <a:highlight>
                <a:srgbClr val="0000FF"/>
              </a:highlight>
              <a:latin typeface="Helvetica Neue Light" panose="02000403000000020004" pitchFamily="2" charset="0"/>
              <a:ea typeface="Helvetica Neue Light" panose="02000403000000020004" pitchFamily="2" charset="0"/>
              <a:cs typeface="Tahoma" panose="020B0604030504040204" pitchFamily="34" charset="0"/>
            </a:endParaRPr>
          </a:p>
          <a:p>
            <a:pPr>
              <a:defRPr/>
            </a:pPr>
            <a:r>
              <a:rPr lang="en-US" sz="1400" dirty="0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  </a:t>
            </a:r>
            <a:r>
              <a:rPr lang="en-US" sz="1400" b="1" dirty="0">
                <a:solidFill>
                  <a:prstClr val="black"/>
                </a:solidFill>
                <a:latin typeface="Helvetica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8</a:t>
            </a:r>
            <a:r>
              <a:rPr lang="en-US" sz="1400" dirty="0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  Divisions  </a:t>
            </a:r>
          </a:p>
          <a:p>
            <a:pPr>
              <a:defRPr/>
            </a:pPr>
            <a:r>
              <a:rPr lang="en-US" sz="1400" dirty="0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  </a:t>
            </a:r>
            <a:r>
              <a:rPr lang="en-US" sz="1400" b="1" dirty="0">
                <a:solidFill>
                  <a:prstClr val="black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5</a:t>
            </a:r>
            <a:r>
              <a:rPr lang="en-US" sz="1400" dirty="0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  Services</a:t>
            </a:r>
          </a:p>
          <a:p>
            <a:pPr>
              <a:defRPr/>
            </a:pPr>
            <a:r>
              <a:rPr lang="en-US" sz="1400" dirty="0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  </a:t>
            </a:r>
            <a:r>
              <a:rPr lang="en-US" sz="1400" b="1" dirty="0">
                <a:solidFill>
                  <a:prstClr val="black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</a:t>
            </a:r>
            <a:r>
              <a:rPr lang="en-US" sz="1400" dirty="0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  Academy</a:t>
            </a:r>
          </a:p>
          <a:p>
            <a:pPr>
              <a:defRPr/>
            </a:pPr>
            <a:r>
              <a:rPr lang="en-US" sz="1400" dirty="0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  </a:t>
            </a:r>
            <a:r>
              <a:rPr lang="en-US" sz="1400" b="1" dirty="0">
                <a:solidFill>
                  <a:prstClr val="black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</a:t>
            </a:r>
            <a:r>
              <a:rPr lang="en-US" sz="1400" dirty="0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  Schools</a:t>
            </a:r>
          </a:p>
        </p:txBody>
      </p:sp>
      <p:sp>
        <p:nvSpPr>
          <p:cNvPr id="19" name="Google Shape;309;p24"/>
          <p:cNvSpPr txBox="1"/>
          <p:nvPr/>
        </p:nvSpPr>
        <p:spPr>
          <a:xfrm>
            <a:off x="2656387" y="2328630"/>
            <a:ext cx="2023263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defRPr/>
            </a:pPr>
            <a:r>
              <a:rPr lang="en-US" sz="1400" dirty="0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Non – academic staff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219819" y="1301080"/>
            <a:ext cx="896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prstClr val="black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1,800+</a:t>
            </a:r>
            <a:endParaRPr lang="en-US" b="1" dirty="0"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219819" y="2022614"/>
            <a:ext cx="896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prstClr val="black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5,900+</a:t>
            </a:r>
            <a:endParaRPr lang="en-US" b="1" dirty="0">
              <a:latin typeface="Helvetica Neue Medium" panose="02000503000000020004" pitchFamily="2" charset="0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  <p:sp>
        <p:nvSpPr>
          <p:cNvPr id="22" name="Google Shape;309;p24"/>
          <p:cNvSpPr txBox="1"/>
          <p:nvPr/>
        </p:nvSpPr>
        <p:spPr>
          <a:xfrm>
            <a:off x="7586409" y="1784084"/>
            <a:ext cx="1895458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defRPr/>
            </a:pPr>
            <a:r>
              <a:rPr lang="en-US" sz="1400" dirty="0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Inbound Students</a:t>
            </a:r>
          </a:p>
        </p:txBody>
      </p:sp>
      <p:sp>
        <p:nvSpPr>
          <p:cNvPr id="23" name="Google Shape;309;p24"/>
          <p:cNvSpPr txBox="1"/>
          <p:nvPr/>
        </p:nvSpPr>
        <p:spPr>
          <a:xfrm>
            <a:off x="7586409" y="2436352"/>
            <a:ext cx="1895458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defRPr/>
            </a:pPr>
            <a:r>
              <a:rPr lang="en-US" sz="1400" dirty="0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Outbound Students</a:t>
            </a:r>
          </a:p>
        </p:txBody>
      </p:sp>
      <p:sp>
        <p:nvSpPr>
          <p:cNvPr id="24" name="Google Shape;309;p24"/>
          <p:cNvSpPr txBox="1"/>
          <p:nvPr/>
        </p:nvSpPr>
        <p:spPr>
          <a:xfrm>
            <a:off x="7586409" y="2159353"/>
            <a:ext cx="1895458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1,800+</a:t>
            </a:r>
          </a:p>
        </p:txBody>
      </p:sp>
      <p:sp>
        <p:nvSpPr>
          <p:cNvPr id="25" name="Google Shape;309;p24"/>
          <p:cNvSpPr txBox="1"/>
          <p:nvPr/>
        </p:nvSpPr>
        <p:spPr>
          <a:xfrm>
            <a:off x="4966482" y="5523862"/>
            <a:ext cx="2259033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defRPr/>
            </a:pPr>
            <a:r>
              <a:rPr lang="en-US" sz="1400" b="1" dirty="0">
                <a:solidFill>
                  <a:srgbClr val="9E073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Tenor Sans"/>
              </a:rPr>
              <a:t>12,100+</a:t>
            </a:r>
          </a:p>
          <a:p>
            <a:pPr algn="ctr">
              <a:defRPr/>
            </a:pPr>
            <a:r>
              <a:rPr lang="en-US" sz="1400" dirty="0">
                <a:solidFill>
                  <a:prstClr val="black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Postgraduate Students</a:t>
            </a:r>
          </a:p>
          <a:p>
            <a:pPr algn="ctr">
              <a:defRPr/>
            </a:pPr>
            <a:r>
              <a:rPr lang="en-MY" sz="800" dirty="0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  <a:sym typeface="+mn-ea"/>
              </a:rPr>
              <a:t>as of December 2025</a:t>
            </a:r>
            <a:endParaRPr lang="en-MY" sz="800" dirty="0">
              <a:latin typeface="Helvetica Neue Light" panose="02000403000000020004"/>
              <a:ea typeface="Tahoma" panose="020B0604030504040204" pitchFamily="34" charset="0"/>
              <a:cs typeface="Century Gothic" panose="020B0502020202020204" pitchFamily="34" charset="0"/>
            </a:endParaRPr>
          </a:p>
          <a:p>
            <a:pPr algn="ctr">
              <a:defRPr/>
            </a:pPr>
            <a:endParaRPr lang="en-MY" sz="1400" dirty="0">
              <a:solidFill>
                <a:prstClr val="black"/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Tahoma" panose="020B060403050404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300299" y="2916866"/>
            <a:ext cx="2186207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MY" sz="800" dirty="0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  <a:sym typeface="+mn-ea"/>
              </a:rPr>
              <a:t>as of January 2026</a:t>
            </a:r>
            <a:endParaRPr lang="en-MY" sz="800" dirty="0">
              <a:latin typeface="Helvetica Neue Light" panose="02000403000000020004"/>
              <a:ea typeface="Tahoma" panose="020B0604030504040204" pitchFamily="34" charset="0"/>
              <a:cs typeface="Century Gothic" panose="020B0502020202020204" pitchFamily="34" charset="0"/>
            </a:endParaRPr>
          </a:p>
          <a:p>
            <a:pPr algn="ctr" defTabSz="685800">
              <a:defRPr/>
            </a:pPr>
            <a:endParaRPr lang="en-MY" sz="1000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003495" y="2916452"/>
            <a:ext cx="2186207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MY" sz="800" dirty="0">
                <a:solidFill>
                  <a:schemeClr val="bg1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  <a:sym typeface="+mn-ea"/>
              </a:rPr>
              <a:t>as of 31</a:t>
            </a:r>
            <a:r>
              <a:rPr lang="en-MY" sz="800" baseline="30000" dirty="0">
                <a:solidFill>
                  <a:schemeClr val="bg1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  <a:sym typeface="+mn-ea"/>
              </a:rPr>
              <a:t>st</a:t>
            </a:r>
            <a:r>
              <a:rPr lang="en-MY" sz="800" dirty="0">
                <a:solidFill>
                  <a:schemeClr val="bg1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  <a:sym typeface="+mn-ea"/>
              </a:rPr>
              <a:t>  December 2025</a:t>
            </a:r>
            <a:endParaRPr lang="en-MY" sz="800" dirty="0">
              <a:solidFill>
                <a:schemeClr val="bg1"/>
              </a:solidFill>
              <a:latin typeface="Helvetica Neue Light" panose="02000403000000020004"/>
              <a:ea typeface="Tahoma" panose="020B0604030504040204" pitchFamily="34" charset="0"/>
              <a:cs typeface="Century Gothic" panose="020B0502020202020204" pitchFamily="34" charset="0"/>
            </a:endParaRPr>
          </a:p>
          <a:p>
            <a:pPr algn="ctr" defTabSz="685800">
              <a:defRPr/>
            </a:pPr>
            <a:endParaRPr lang="en-MY" sz="1000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Google Shape;309;p24"/>
          <p:cNvSpPr txBox="1"/>
          <p:nvPr/>
        </p:nvSpPr>
        <p:spPr>
          <a:xfrm>
            <a:off x="4967681" y="3192896"/>
            <a:ext cx="2257834" cy="15081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defRPr/>
            </a:pPr>
            <a:r>
              <a:rPr lang="en-US" sz="2000" b="1" u="none" strike="noStrike" cap="none" dirty="0">
                <a:solidFill>
                  <a:srgbClr val="9E073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Tenor Sans"/>
              </a:rPr>
              <a:t>30,700+</a:t>
            </a:r>
          </a:p>
          <a:p>
            <a:pPr algn="ctr">
              <a:defRPr/>
            </a:pPr>
            <a:r>
              <a:rPr lang="en-MY" sz="1300" dirty="0">
                <a:latin typeface="Helvetica Neue Light" panose="02000403000000020004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r>
              <a:rPr lang="en-MY" sz="1300" dirty="0">
                <a:effectLst/>
                <a:latin typeface="Helvetica Neue Light" panose="02000403000000020004"/>
                <a:ea typeface="Tahoma" panose="020B0604030504040204" pitchFamily="34" charset="0"/>
                <a:cs typeface="Tahoma" panose="020B0604030504040204" pitchFamily="34" charset="0"/>
              </a:rPr>
              <a:t>pproximately 30,700+ student population comprises </a:t>
            </a:r>
          </a:p>
          <a:p>
            <a:pPr algn="ctr">
              <a:defRPr/>
            </a:pPr>
            <a:r>
              <a:rPr lang="en-MY" sz="1300" dirty="0">
                <a:effectLst/>
                <a:latin typeface="Helvetica Neue Light" panose="02000403000000020004"/>
                <a:ea typeface="Tahoma" panose="020B0604030504040204" pitchFamily="34" charset="0"/>
                <a:cs typeface="Tahoma" panose="020B0604030504040204" pitchFamily="34" charset="0"/>
              </a:rPr>
              <a:t>both local and international students from more </a:t>
            </a:r>
          </a:p>
          <a:p>
            <a:pPr algn="ctr">
              <a:defRPr/>
            </a:pPr>
            <a:r>
              <a:rPr lang="en-MY" sz="1300" dirty="0">
                <a:effectLst/>
                <a:latin typeface="Helvetica Neue Light" panose="02000403000000020004"/>
                <a:ea typeface="Tahoma" panose="020B0604030504040204" pitchFamily="34" charset="0"/>
                <a:cs typeface="Tahoma" panose="020B0604030504040204" pitchFamily="34" charset="0"/>
              </a:rPr>
              <a:t>than </a:t>
            </a:r>
            <a:r>
              <a:rPr lang="en-US" altLang="en-MY" sz="1300" dirty="0">
                <a:effectLst/>
                <a:latin typeface="Helvetica Neue Light" panose="02000403000000020004"/>
                <a:ea typeface="Tahoma" panose="020B0604030504040204" pitchFamily="34" charset="0"/>
                <a:cs typeface="Tahoma" panose="020B0604030504040204" pitchFamily="34" charset="0"/>
              </a:rPr>
              <a:t>75</a:t>
            </a:r>
            <a:r>
              <a:rPr lang="en-MY" sz="1300" dirty="0">
                <a:effectLst/>
                <a:latin typeface="Helvetica Neue Light" panose="02000403000000020004"/>
                <a:ea typeface="Tahoma" panose="020B0604030504040204" pitchFamily="34" charset="0"/>
                <a:cs typeface="Tahoma" panose="020B0604030504040204" pitchFamily="34" charset="0"/>
              </a:rPr>
              <a:t> countries around the world</a:t>
            </a:r>
          </a:p>
        </p:txBody>
      </p:sp>
      <p:sp>
        <p:nvSpPr>
          <p:cNvPr id="2" name="Google Shape;308;p24"/>
          <p:cNvSpPr txBox="1"/>
          <p:nvPr/>
        </p:nvSpPr>
        <p:spPr>
          <a:xfrm>
            <a:off x="156943" y="3267349"/>
            <a:ext cx="2136537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u="none" strike="noStrike" cap="none" dirty="0">
                <a:solidFill>
                  <a:schemeClr val="bg1"/>
                </a:solidFill>
                <a:latin typeface="Helvetica" pitchFamily="2" charset="0"/>
                <a:ea typeface="Tahoma" panose="020B0604030504040204" pitchFamily="34" charset="0"/>
                <a:cs typeface="Tahoma" panose="020B0604030504040204" pitchFamily="34" charset="0"/>
                <a:sym typeface="Tenor Sans"/>
              </a:rPr>
              <a:t>714.2 Hectares</a:t>
            </a:r>
          </a:p>
        </p:txBody>
      </p:sp>
      <p:sp>
        <p:nvSpPr>
          <p:cNvPr id="3" name="Google Shape;309;p24"/>
          <p:cNvSpPr txBox="1"/>
          <p:nvPr/>
        </p:nvSpPr>
        <p:spPr>
          <a:xfrm>
            <a:off x="96294" y="3759792"/>
            <a:ext cx="2257834" cy="6771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10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  <a:cs typeface="Tahoma" panose="020B0604030504040204" pitchFamily="34" charset="0"/>
              </a:rPr>
              <a:t>UPM Sarawak is situated 13 km from the town of Bintulu and is surrounded by lush green forest rich with many different types of flora and fauna.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366019" y="2940887"/>
            <a:ext cx="171838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34532" y="3008230"/>
            <a:ext cx="9813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Helvetica" pitchFamily="2" charset="0"/>
              </a:rPr>
              <a:t>Sarawak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45753" y="1759260"/>
            <a:ext cx="9589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Helvetica" pitchFamily="2" charset="0"/>
              </a:rPr>
              <a:t>Serdang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TextBox 79"/>
          <p:cNvSpPr txBox="1"/>
          <p:nvPr/>
        </p:nvSpPr>
        <p:spPr>
          <a:xfrm>
            <a:off x="4417400" y="380451"/>
            <a:ext cx="33572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INTERNATIONAL</a:t>
            </a:r>
            <a:r>
              <a:rPr lang="en-US" sz="2000" b="1" dirty="0">
                <a:solidFill>
                  <a:srgbClr val="9E073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RANKING</a:t>
            </a:r>
            <a:endParaRPr lang="en-US" sz="2000" dirty="0"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84240" y="5894311"/>
            <a:ext cx="2826327" cy="2603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b="1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Information </a:t>
            </a:r>
            <a:r>
              <a:rPr lang="en-US" sz="1100" b="0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| </a:t>
            </a:r>
            <a:r>
              <a:rPr lang="en-MY" sz="1100" b="0" i="0" u="none" strike="noStrike" baseline="0" dirty="0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Arial" panose="020B0604020202020204" pitchFamily="34" charset="0"/>
                <a:sym typeface="+mn-ea"/>
              </a:rPr>
              <a:t>a</a:t>
            </a:r>
            <a:r>
              <a:rPr lang="en-MY" sz="1100" dirty="0">
                <a:solidFill>
                  <a:prstClr val="black"/>
                </a:solidFill>
                <a:latin typeface="Helvetica Neue Light" panose="02000403000000020004"/>
                <a:ea typeface="Tahoma" panose="020B0604030504040204" pitchFamily="34" charset="0"/>
                <a:cs typeface="Century Gothic" panose="020B0502020202020204" pitchFamily="34" charset="0"/>
                <a:sym typeface="+mn-ea"/>
              </a:rPr>
              <a:t>s of June 2026</a:t>
            </a:r>
            <a:endParaRPr lang="en-MY" sz="11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4" name="Picture 63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9730350" y="1837409"/>
            <a:ext cx="2089177" cy="1477112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 rotWithShape="1">
          <a:blip r:embed="rId5" cstate="email"/>
          <a:srcRect l="55049"/>
          <a:stretch>
            <a:fillRect/>
          </a:stretch>
        </p:blipFill>
        <p:spPr>
          <a:xfrm>
            <a:off x="837609" y="4583397"/>
            <a:ext cx="1082115" cy="938121"/>
          </a:xfrm>
          <a:prstGeom prst="rect">
            <a:avLst/>
          </a:prstGeom>
        </p:spPr>
      </p:pic>
      <p:pic>
        <p:nvPicPr>
          <p:cNvPr id="76" name="Content Placeholder 33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9862876" y="4577120"/>
            <a:ext cx="1774293" cy="548085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40768" y="4678611"/>
            <a:ext cx="1280434" cy="587571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502688" y="4564397"/>
            <a:ext cx="1875580" cy="593186"/>
          </a:xfrm>
          <a:prstGeom prst="rect">
            <a:avLst/>
          </a:prstGeom>
        </p:spPr>
      </p:pic>
      <p:grpSp>
        <p:nvGrpSpPr>
          <p:cNvPr id="83" name="Group 82"/>
          <p:cNvGrpSpPr/>
          <p:nvPr/>
        </p:nvGrpSpPr>
        <p:grpSpPr>
          <a:xfrm>
            <a:off x="582841" y="1265122"/>
            <a:ext cx="1574087" cy="922020"/>
            <a:chOff x="1075202" y="323636"/>
            <a:chExt cx="1574087" cy="922020"/>
          </a:xfrm>
        </p:grpSpPr>
        <p:sp>
          <p:nvSpPr>
            <p:cNvPr id="84" name="TextBox 83"/>
            <p:cNvSpPr txBox="1"/>
            <p:nvPr/>
          </p:nvSpPr>
          <p:spPr>
            <a:xfrm>
              <a:off x="1075202" y="323636"/>
              <a:ext cx="1371600" cy="9220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5400" b="1" dirty="0">
                  <a:solidFill>
                    <a:schemeClr val="bg1"/>
                  </a:solidFill>
                  <a:latin typeface="Arial" panose="020B0604020202020204" pitchFamily="34" charset="0"/>
                  <a:ea typeface="Helvetica Neue" panose="02000503000000020004" pitchFamily="2" charset="0"/>
                  <a:cs typeface="Arial" panose="020B0604020202020204" pitchFamily="34" charset="0"/>
                </a:rPr>
                <a:t>13</a:t>
              </a:r>
              <a:r>
                <a:rPr lang="en-MY" altLang="en-US" sz="5400" b="1" dirty="0">
                  <a:solidFill>
                    <a:schemeClr val="bg1"/>
                  </a:solidFill>
                  <a:latin typeface="Arial" panose="020B0604020202020204" pitchFamily="34" charset="0"/>
                  <a:ea typeface="Helvetica Neue" panose="02000503000000020004" pitchFamily="2" charset="0"/>
                  <a:cs typeface="Arial" panose="020B0604020202020204" pitchFamily="34" charset="0"/>
                </a:rPr>
                <a:t>8</a:t>
              </a: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2182608" y="443756"/>
              <a:ext cx="466681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dirty="0" err="1">
                  <a:solidFill>
                    <a:schemeClr val="bg1"/>
                  </a:solidFill>
                  <a:latin typeface="Arial" panose="020B0604020202020204" pitchFamily="34" charset="0"/>
                  <a:ea typeface="Helvetica Neue" panose="02000503000000020004" pitchFamily="2" charset="0"/>
                  <a:cs typeface="Arial" panose="020B0604020202020204" pitchFamily="34" charset="0"/>
                </a:rPr>
                <a:t>th</a:t>
              </a:r>
              <a:endParaRPr lang="en-US" sz="2000" b="1" dirty="0">
                <a:solidFill>
                  <a:schemeClr val="bg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6" name="Group 85"/>
          <p:cNvGrpSpPr/>
          <p:nvPr/>
        </p:nvGrpSpPr>
        <p:grpSpPr>
          <a:xfrm>
            <a:off x="2902087" y="1274227"/>
            <a:ext cx="1529919" cy="1015663"/>
            <a:chOff x="1115180" y="734578"/>
            <a:chExt cx="1441869" cy="1015663"/>
          </a:xfrm>
        </p:grpSpPr>
        <p:sp>
          <p:nvSpPr>
            <p:cNvPr id="87" name="TextBox 86"/>
            <p:cNvSpPr txBox="1"/>
            <p:nvPr/>
          </p:nvSpPr>
          <p:spPr>
            <a:xfrm>
              <a:off x="1115180" y="734578"/>
              <a:ext cx="1371600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6000" b="1" dirty="0">
                  <a:latin typeface="Arial" panose="020B0604020202020204" pitchFamily="34" charset="0"/>
                  <a:ea typeface="Helvetica Neue" panose="02000503000000020004" pitchFamily="2" charset="0"/>
                  <a:cs typeface="Arial" panose="020B0604020202020204" pitchFamily="34" charset="0"/>
                </a:rPr>
                <a:t>22</a:t>
              </a: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090368" y="862201"/>
              <a:ext cx="466681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dirty="0" err="1">
                  <a:latin typeface="Arial" panose="020B0604020202020204" pitchFamily="34" charset="0"/>
                  <a:ea typeface="Helvetica Neue" panose="02000503000000020004" pitchFamily="2" charset="0"/>
                  <a:cs typeface="Arial" panose="020B0604020202020204" pitchFamily="34" charset="0"/>
                </a:rPr>
                <a:t>nd</a:t>
              </a:r>
              <a:endParaRPr lang="en-US" sz="2000" b="1" dirty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1" name="Group 90"/>
          <p:cNvGrpSpPr/>
          <p:nvPr/>
        </p:nvGrpSpPr>
        <p:grpSpPr>
          <a:xfrm>
            <a:off x="7604886" y="1313820"/>
            <a:ext cx="1609680" cy="923330"/>
            <a:chOff x="881074" y="933203"/>
            <a:chExt cx="1609680" cy="923330"/>
          </a:xfrm>
        </p:grpSpPr>
        <p:sp>
          <p:nvSpPr>
            <p:cNvPr id="92" name="TextBox 91"/>
            <p:cNvSpPr txBox="1"/>
            <p:nvPr/>
          </p:nvSpPr>
          <p:spPr>
            <a:xfrm>
              <a:off x="881074" y="933203"/>
              <a:ext cx="1371600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sz="5400" b="1" dirty="0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329</a:t>
              </a: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2024073" y="994770"/>
              <a:ext cx="466681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dirty="0" err="1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th</a:t>
              </a:r>
              <a:endParaRPr lang="en-US" sz="2000" b="1" dirty="0"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</p:grpSp>
      <p:grpSp>
        <p:nvGrpSpPr>
          <p:cNvPr id="94" name="Group 93"/>
          <p:cNvGrpSpPr/>
          <p:nvPr/>
        </p:nvGrpSpPr>
        <p:grpSpPr>
          <a:xfrm>
            <a:off x="9827553" y="1219834"/>
            <a:ext cx="1581588" cy="923330"/>
            <a:chOff x="862986" y="884505"/>
            <a:chExt cx="1581588" cy="923330"/>
          </a:xfrm>
        </p:grpSpPr>
        <p:sp>
          <p:nvSpPr>
            <p:cNvPr id="95" name="TextBox 94"/>
            <p:cNvSpPr txBox="1"/>
            <p:nvPr/>
          </p:nvSpPr>
          <p:spPr>
            <a:xfrm>
              <a:off x="862986" y="884505"/>
              <a:ext cx="1371600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sz="5400" b="1" dirty="0">
                  <a:solidFill>
                    <a:schemeClr val="bg1"/>
                  </a:solidFill>
                  <a:latin typeface="Arial" panose="020B0604020202020204" pitchFamily="34" charset="0"/>
                  <a:ea typeface="Helvetica Neue" panose="02000503000000020004" pitchFamily="2" charset="0"/>
                  <a:cs typeface="Arial" panose="020B0604020202020204" pitchFamily="34" charset="0"/>
                </a:rPr>
                <a:t>31</a:t>
              </a: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1977893" y="1053794"/>
              <a:ext cx="466681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dirty="0" err="1">
                  <a:solidFill>
                    <a:schemeClr val="bg1"/>
                  </a:solidFill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st</a:t>
              </a:r>
              <a:endParaRPr lang="en-US" sz="20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</p:grpSp>
      <p:grpSp>
        <p:nvGrpSpPr>
          <p:cNvPr id="98" name="Group 97"/>
          <p:cNvGrpSpPr/>
          <p:nvPr/>
        </p:nvGrpSpPr>
        <p:grpSpPr>
          <a:xfrm>
            <a:off x="301114" y="3615354"/>
            <a:ext cx="1669606" cy="922020"/>
            <a:chOff x="928163" y="757865"/>
            <a:chExt cx="1669606" cy="922020"/>
          </a:xfrm>
        </p:grpSpPr>
        <p:sp>
          <p:nvSpPr>
            <p:cNvPr id="99" name="TextBox 98"/>
            <p:cNvSpPr txBox="1"/>
            <p:nvPr/>
          </p:nvSpPr>
          <p:spPr>
            <a:xfrm>
              <a:off x="928163" y="757865"/>
              <a:ext cx="1371600" cy="9220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MY" altLang="en-US" sz="5400" b="1" dirty="0">
                  <a:latin typeface="Helvetica Neue" panose="02000503000000020004" pitchFamily="2" charset="0"/>
                  <a:ea typeface="Helvetica Neue" panose="02000503000000020004" pitchFamily="2" charset="0"/>
                  <a:cs typeface="Helvetica Neue" panose="02000503000000020004" pitchFamily="2" charset="0"/>
                </a:rPr>
                <a:t>55</a:t>
              </a: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2082113" y="893475"/>
              <a:ext cx="515656" cy="3987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MY" altLang="en-US" sz="2000" b="1" dirty="0">
                  <a:latin typeface="Arial" panose="020B0604020202020204" pitchFamily="34" charset="0"/>
                  <a:ea typeface="Helvetica Neue" panose="02000503000000020004" pitchFamily="2" charset="0"/>
                  <a:cs typeface="Arial" panose="020B0604020202020204" pitchFamily="34" charset="0"/>
                </a:rPr>
                <a:t>th</a:t>
              </a:r>
            </a:p>
          </p:txBody>
        </p:sp>
      </p:grpSp>
      <p:grpSp>
        <p:nvGrpSpPr>
          <p:cNvPr id="101" name="Group 100"/>
          <p:cNvGrpSpPr/>
          <p:nvPr/>
        </p:nvGrpSpPr>
        <p:grpSpPr>
          <a:xfrm>
            <a:off x="2836695" y="3626341"/>
            <a:ext cx="1576632" cy="923330"/>
            <a:chOff x="796231" y="933203"/>
            <a:chExt cx="1576632" cy="923330"/>
          </a:xfrm>
        </p:grpSpPr>
        <p:sp>
          <p:nvSpPr>
            <p:cNvPr id="102" name="TextBox 101"/>
            <p:cNvSpPr txBox="1"/>
            <p:nvPr/>
          </p:nvSpPr>
          <p:spPr>
            <a:xfrm>
              <a:off x="796231" y="933203"/>
              <a:ext cx="1371600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sz="5400" b="1" dirty="0">
                  <a:solidFill>
                    <a:schemeClr val="bg1"/>
                  </a:solidFill>
                  <a:latin typeface="Arial" panose="020B0604020202020204" pitchFamily="34" charset="0"/>
                  <a:ea typeface="Helvetica Neue" panose="02000503000000020004" pitchFamily="2" charset="0"/>
                  <a:cs typeface="Arial" panose="020B0604020202020204" pitchFamily="34" charset="0"/>
                </a:rPr>
                <a:t>81</a:t>
              </a: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1876293" y="994770"/>
              <a:ext cx="496570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dirty="0" err="1">
                  <a:solidFill>
                    <a:schemeClr val="bg1"/>
                  </a:solidFill>
                  <a:latin typeface="Arial" panose="020B0604020202020204" pitchFamily="34" charset="0"/>
                  <a:ea typeface="Helvetica Neue" panose="02000503000000020004" pitchFamily="2" charset="0"/>
                  <a:cs typeface="Arial" panose="020B0604020202020204" pitchFamily="34" charset="0"/>
                </a:rPr>
                <a:t>st</a:t>
              </a:r>
              <a:endParaRPr lang="en-US" sz="2000" b="1" dirty="0">
                <a:solidFill>
                  <a:schemeClr val="bg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endParaRPr>
            </a:p>
          </p:txBody>
        </p:sp>
      </p:grpSp>
      <p:sp>
        <p:nvSpPr>
          <p:cNvPr id="104" name="TextBox 103"/>
          <p:cNvSpPr txBox="1"/>
          <p:nvPr/>
        </p:nvSpPr>
        <p:spPr>
          <a:xfrm>
            <a:off x="7266424" y="3790650"/>
            <a:ext cx="238524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301-400</a:t>
            </a:r>
          </a:p>
        </p:txBody>
      </p:sp>
      <p:grpSp>
        <p:nvGrpSpPr>
          <p:cNvPr id="105" name="Group 104"/>
          <p:cNvGrpSpPr/>
          <p:nvPr/>
        </p:nvGrpSpPr>
        <p:grpSpPr>
          <a:xfrm>
            <a:off x="9932547" y="3626341"/>
            <a:ext cx="1681658" cy="923330"/>
            <a:chOff x="796231" y="933203"/>
            <a:chExt cx="1681658" cy="923330"/>
          </a:xfrm>
        </p:grpSpPr>
        <p:sp>
          <p:nvSpPr>
            <p:cNvPr id="106" name="TextBox 105"/>
            <p:cNvSpPr txBox="1"/>
            <p:nvPr/>
          </p:nvSpPr>
          <p:spPr>
            <a:xfrm>
              <a:off x="796231" y="933203"/>
              <a:ext cx="1371600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/>
              <a:r>
                <a:rPr lang="en-US" sz="5400" b="1" dirty="0">
                  <a:latin typeface="Arial" panose="020B0604020202020204" pitchFamily="34" charset="0"/>
                  <a:ea typeface="Helvetica Neue" panose="02000503000000020004" pitchFamily="2" charset="0"/>
                  <a:cs typeface="Arial" panose="020B0604020202020204" pitchFamily="34" charset="0"/>
                </a:rPr>
                <a:t>123</a:t>
              </a: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960709" y="994770"/>
              <a:ext cx="517180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dirty="0" err="1">
                  <a:latin typeface="Arial" panose="020B0604020202020204" pitchFamily="34" charset="0"/>
                  <a:ea typeface="Helvetica Neue" panose="02000503000000020004" pitchFamily="2" charset="0"/>
                  <a:cs typeface="Arial" panose="020B0604020202020204" pitchFamily="34" charset="0"/>
                </a:rPr>
                <a:t>rd</a:t>
              </a:r>
              <a:endParaRPr lang="en-US" sz="2000" b="1" dirty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endParaRPr>
            </a:p>
          </p:txBody>
        </p:sp>
      </p:grpSp>
      <p:sp>
        <p:nvSpPr>
          <p:cNvPr id="109" name="TextBox 98"/>
          <p:cNvSpPr txBox="1"/>
          <p:nvPr/>
        </p:nvSpPr>
        <p:spPr>
          <a:xfrm>
            <a:off x="7247607" y="2833002"/>
            <a:ext cx="16765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Sustainability 2026</a:t>
            </a:r>
          </a:p>
        </p:txBody>
      </p:sp>
      <p:sp>
        <p:nvSpPr>
          <p:cNvPr id="110" name="TextBox 98"/>
          <p:cNvSpPr txBox="1"/>
          <p:nvPr/>
        </p:nvSpPr>
        <p:spPr>
          <a:xfrm>
            <a:off x="1839576" y="2879496"/>
            <a:ext cx="542347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</a:t>
            </a:r>
            <a:r>
              <a:rPr lang="en-MY" alt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12" name="TextBox 98"/>
          <p:cNvSpPr txBox="1"/>
          <p:nvPr/>
        </p:nvSpPr>
        <p:spPr>
          <a:xfrm>
            <a:off x="2729507" y="2845324"/>
            <a:ext cx="10103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Asia 2026</a:t>
            </a:r>
          </a:p>
        </p:txBody>
      </p:sp>
      <p:pic>
        <p:nvPicPr>
          <p:cNvPr id="113" name="Graphic 112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18288" y="2360984"/>
            <a:ext cx="1948729" cy="481265"/>
          </a:xfrm>
          <a:prstGeom prst="rect">
            <a:avLst/>
          </a:prstGeom>
        </p:spPr>
      </p:pic>
      <p:pic>
        <p:nvPicPr>
          <p:cNvPr id="114" name="Graphic 113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790224" y="2363467"/>
            <a:ext cx="1922595" cy="474811"/>
          </a:xfrm>
          <a:prstGeom prst="rect">
            <a:avLst/>
          </a:prstGeom>
        </p:spPr>
      </p:pic>
      <p:pic>
        <p:nvPicPr>
          <p:cNvPr id="116" name="Graphic 115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479181" y="2358057"/>
            <a:ext cx="1922595" cy="474811"/>
          </a:xfrm>
          <a:prstGeom prst="rect">
            <a:avLst/>
          </a:prstGeom>
        </p:spPr>
      </p:pic>
      <p:sp>
        <p:nvSpPr>
          <p:cNvPr id="10" name="TextBox 98"/>
          <p:cNvSpPr txBox="1"/>
          <p:nvPr/>
        </p:nvSpPr>
        <p:spPr>
          <a:xfrm>
            <a:off x="11029820" y="4717019"/>
            <a:ext cx="5423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2026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4844453" y="1421911"/>
            <a:ext cx="2503094" cy="1734584"/>
            <a:chOff x="4844453" y="1421911"/>
            <a:chExt cx="2503094" cy="1734584"/>
          </a:xfrm>
        </p:grpSpPr>
        <p:sp>
          <p:nvSpPr>
            <p:cNvPr id="89" name="TextBox 88"/>
            <p:cNvSpPr txBox="1"/>
            <p:nvPr/>
          </p:nvSpPr>
          <p:spPr>
            <a:xfrm>
              <a:off x="4940300" y="1683521"/>
              <a:ext cx="231140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Arial" panose="020B0604020202020204" pitchFamily="34" charset="0"/>
                  <a:ea typeface="Helvetica Neue" panose="02000503000000020004" pitchFamily="2" charset="0"/>
                  <a:cs typeface="Arial" panose="020B0604020202020204" pitchFamily="34" charset="0"/>
                </a:rPr>
                <a:t>TOP 200</a:t>
              </a: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4844453" y="1421911"/>
              <a:ext cx="250309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Arial" panose="020B0604020202020204" pitchFamily="34" charset="0"/>
                  <a:ea typeface="Helvetica Neue" panose="02000503000000020004" pitchFamily="2" charset="0"/>
                  <a:cs typeface="Arial" panose="020B0604020202020204" pitchFamily="34" charset="0"/>
                </a:rPr>
                <a:t>20 </a:t>
              </a:r>
              <a:r>
                <a:rPr lang="en-US" dirty="0">
                  <a:solidFill>
                    <a:schemeClr val="bg1"/>
                  </a:solidFill>
                  <a:latin typeface="Arial" panose="020B0604020202020204" pitchFamily="34" charset="0"/>
                  <a:ea typeface="Helvetica Neue Light" panose="02000403000000020004" pitchFamily="2" charset="0"/>
                  <a:cs typeface="Arial" panose="020B0604020202020204" pitchFamily="34" charset="0"/>
                </a:rPr>
                <a:t>Subjects</a:t>
              </a:r>
            </a:p>
          </p:txBody>
        </p:sp>
        <p:sp>
          <p:nvSpPr>
            <p:cNvPr id="111" name="TextBox 98"/>
            <p:cNvSpPr txBox="1"/>
            <p:nvPr/>
          </p:nvSpPr>
          <p:spPr>
            <a:xfrm>
              <a:off x="5030793" y="2851647"/>
              <a:ext cx="167657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By subject</a:t>
              </a:r>
            </a:p>
          </p:txBody>
        </p:sp>
        <p:pic>
          <p:nvPicPr>
            <p:cNvPr id="115" name="Graphic 114"/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107811" y="2362976"/>
              <a:ext cx="1948729" cy="481265"/>
            </a:xfrm>
            <a:prstGeom prst="rect">
              <a:avLst/>
            </a:prstGeom>
          </p:spPr>
        </p:pic>
        <p:sp>
          <p:nvSpPr>
            <p:cNvPr id="2" name="TextBox 98"/>
            <p:cNvSpPr txBox="1"/>
            <p:nvPr/>
          </p:nvSpPr>
          <p:spPr>
            <a:xfrm>
              <a:off x="6609726" y="2879496"/>
              <a:ext cx="54234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2026</a:t>
              </a:r>
            </a:p>
          </p:txBody>
        </p:sp>
      </p:grpSp>
      <p:sp>
        <p:nvSpPr>
          <p:cNvPr id="4" name="TextBox 98"/>
          <p:cNvSpPr txBox="1"/>
          <p:nvPr/>
        </p:nvSpPr>
        <p:spPr>
          <a:xfrm>
            <a:off x="8859429" y="5056625"/>
            <a:ext cx="5423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2026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4991961" y="3926770"/>
            <a:ext cx="1371600" cy="584775"/>
            <a:chOff x="1075202" y="323636"/>
            <a:chExt cx="1371600" cy="584775"/>
          </a:xfrm>
        </p:grpSpPr>
        <p:sp>
          <p:nvSpPr>
            <p:cNvPr id="16" name="TextBox 15"/>
            <p:cNvSpPr txBox="1"/>
            <p:nvPr/>
          </p:nvSpPr>
          <p:spPr>
            <a:xfrm>
              <a:off x="1075202" y="323636"/>
              <a:ext cx="137160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C71B41"/>
                  </a:solidFill>
                  <a:latin typeface="Arial" panose="020B0604020202020204" pitchFamily="34" charset="0"/>
                  <a:ea typeface="Helvetica Neue" panose="02000503000000020004" pitchFamily="2" charset="0"/>
                  <a:cs typeface="Arial" panose="020B0604020202020204" pitchFamily="34" charset="0"/>
                </a:rPr>
                <a:t>64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187754" y="428879"/>
              <a:ext cx="466681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C71B41"/>
                  </a:solidFill>
                  <a:latin typeface="Arial" panose="020B0604020202020204" pitchFamily="34" charset="0"/>
                  <a:ea typeface="Helvetica Neue" panose="02000503000000020004" pitchFamily="2" charset="0"/>
                  <a:cs typeface="Arial" panose="020B0604020202020204" pitchFamily="34" charset="0"/>
                </a:rPr>
                <a:t>#</a:t>
              </a:r>
            </a:p>
          </p:txBody>
        </p:sp>
      </p:grpSp>
      <p:sp>
        <p:nvSpPr>
          <p:cNvPr id="44" name="Rectangle 43"/>
          <p:cNvSpPr/>
          <p:nvPr/>
        </p:nvSpPr>
        <p:spPr>
          <a:xfrm>
            <a:off x="5107811" y="3190158"/>
            <a:ext cx="2002040" cy="23313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grpSp>
        <p:nvGrpSpPr>
          <p:cNvPr id="45" name="Group 44"/>
          <p:cNvGrpSpPr/>
          <p:nvPr/>
        </p:nvGrpSpPr>
        <p:grpSpPr>
          <a:xfrm>
            <a:off x="4951238" y="3177464"/>
            <a:ext cx="1371600" cy="584775"/>
            <a:chOff x="1038810" y="323636"/>
            <a:chExt cx="1371600" cy="584775"/>
          </a:xfrm>
        </p:grpSpPr>
        <p:sp>
          <p:nvSpPr>
            <p:cNvPr id="46" name="TextBox 45"/>
            <p:cNvSpPr txBox="1"/>
            <p:nvPr/>
          </p:nvSpPr>
          <p:spPr>
            <a:xfrm>
              <a:off x="1038810" y="323636"/>
              <a:ext cx="137160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C71B41"/>
                  </a:solidFill>
                  <a:latin typeface="Arial" panose="020B0604020202020204" pitchFamily="34" charset="0"/>
                  <a:ea typeface="Helvetica Neue" panose="02000503000000020004" pitchFamily="2" charset="0"/>
                  <a:cs typeface="Arial" panose="020B0604020202020204" pitchFamily="34" charset="0"/>
                </a:rPr>
                <a:t>38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1187754" y="428879"/>
              <a:ext cx="466681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endParaRPr lang="en-US" sz="2000" b="1" dirty="0">
                <a:solidFill>
                  <a:srgbClr val="C71B4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endParaRPr>
            </a:p>
          </p:txBody>
        </p:sp>
      </p:grpSp>
      <p:sp>
        <p:nvSpPr>
          <p:cNvPr id="48" name="TextBox 47"/>
          <p:cNvSpPr txBox="1"/>
          <p:nvPr/>
        </p:nvSpPr>
        <p:spPr>
          <a:xfrm>
            <a:off x="5896864" y="3393314"/>
            <a:ext cx="12336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C71B4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in the world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5197091" y="3642959"/>
            <a:ext cx="181885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Veterinary Science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4981829" y="4423232"/>
            <a:ext cx="223661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Agriculture &amp; Forestry</a:t>
            </a:r>
          </a:p>
        </p:txBody>
      </p:sp>
      <p:grpSp>
        <p:nvGrpSpPr>
          <p:cNvPr id="51" name="Group 50"/>
          <p:cNvGrpSpPr/>
          <p:nvPr/>
        </p:nvGrpSpPr>
        <p:grpSpPr>
          <a:xfrm>
            <a:off x="4989800" y="4578560"/>
            <a:ext cx="1371600" cy="1015663"/>
            <a:chOff x="1075202" y="323636"/>
            <a:chExt cx="1371600" cy="1015663"/>
          </a:xfrm>
        </p:grpSpPr>
        <p:sp>
          <p:nvSpPr>
            <p:cNvPr id="52" name="TextBox 51"/>
            <p:cNvSpPr txBox="1"/>
            <p:nvPr/>
          </p:nvSpPr>
          <p:spPr>
            <a:xfrm>
              <a:off x="1075202" y="323636"/>
              <a:ext cx="1371600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6000" b="1" dirty="0">
                  <a:solidFill>
                    <a:srgbClr val="C71B41"/>
                  </a:solidFill>
                  <a:latin typeface="Arial" panose="020B0604020202020204" pitchFamily="34" charset="0"/>
                  <a:ea typeface="Helvetica Neue" panose="02000503000000020004" pitchFamily="2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1242408" y="712001"/>
              <a:ext cx="466681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endParaRPr lang="en-US" sz="2000" b="1" dirty="0">
                <a:solidFill>
                  <a:srgbClr val="C71B4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endParaRPr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5887342" y="5093614"/>
            <a:ext cx="12336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C71B4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in Malaysia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5687021" y="3259864"/>
            <a:ext cx="466681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00" b="1" dirty="0" err="1">
                <a:solidFill>
                  <a:srgbClr val="C71B4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th</a:t>
            </a:r>
            <a:endParaRPr lang="en-US" sz="900" b="1" dirty="0">
              <a:solidFill>
                <a:srgbClr val="C71B41"/>
              </a:solidFill>
              <a:latin typeface="Arial" panose="020B0604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</p:txBody>
      </p:sp>
      <p:grpSp>
        <p:nvGrpSpPr>
          <p:cNvPr id="56" name="Group 55"/>
          <p:cNvGrpSpPr/>
          <p:nvPr/>
        </p:nvGrpSpPr>
        <p:grpSpPr>
          <a:xfrm>
            <a:off x="4951082" y="3968374"/>
            <a:ext cx="1371600" cy="584775"/>
            <a:chOff x="1038810" y="323636"/>
            <a:chExt cx="1371600" cy="584775"/>
          </a:xfrm>
        </p:grpSpPr>
        <p:sp>
          <p:nvSpPr>
            <p:cNvPr id="57" name="TextBox 56"/>
            <p:cNvSpPr txBox="1"/>
            <p:nvPr/>
          </p:nvSpPr>
          <p:spPr>
            <a:xfrm>
              <a:off x="1038810" y="323636"/>
              <a:ext cx="137160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C71B41"/>
                  </a:solidFill>
                  <a:latin typeface="Arial" panose="020B0604020202020204" pitchFamily="34" charset="0"/>
                  <a:ea typeface="Helvetica Neue" panose="02000503000000020004" pitchFamily="2" charset="0"/>
                  <a:cs typeface="Arial" panose="020B0604020202020204" pitchFamily="34" charset="0"/>
                </a:rPr>
                <a:t>64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1187754" y="428879"/>
              <a:ext cx="466681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endParaRPr lang="en-US" sz="2000" b="1" dirty="0">
                <a:solidFill>
                  <a:srgbClr val="C71B4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endParaRPr>
            </a:p>
          </p:txBody>
        </p:sp>
      </p:grpSp>
      <p:sp>
        <p:nvSpPr>
          <p:cNvPr id="59" name="TextBox 58"/>
          <p:cNvSpPr txBox="1"/>
          <p:nvPr/>
        </p:nvSpPr>
        <p:spPr>
          <a:xfrm>
            <a:off x="5896708" y="4184224"/>
            <a:ext cx="12336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C71B4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in the world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5668393" y="4050774"/>
            <a:ext cx="466681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00" b="1" dirty="0" err="1">
                <a:solidFill>
                  <a:srgbClr val="C71B4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th</a:t>
            </a:r>
            <a:endParaRPr lang="en-US" sz="900" b="1" dirty="0">
              <a:solidFill>
                <a:srgbClr val="C71B41"/>
              </a:solidFill>
              <a:latin typeface="Arial" panose="020B0604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5639344" y="4753677"/>
            <a:ext cx="46668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solidFill>
                  <a:srgbClr val="C71B4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st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circles with different colors&#10;&#10;Description automatically generated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4126" y="2313043"/>
            <a:ext cx="3001308" cy="3008575"/>
          </a:xfrm>
          <a:prstGeom prst="rect">
            <a:avLst/>
          </a:prstGeom>
        </p:spPr>
      </p:pic>
      <p:sp>
        <p:nvSpPr>
          <p:cNvPr id="58" name="Rectangle 57"/>
          <p:cNvSpPr/>
          <p:nvPr/>
        </p:nvSpPr>
        <p:spPr>
          <a:xfrm>
            <a:off x="7955683" y="4183196"/>
            <a:ext cx="2215238" cy="461665"/>
          </a:xfrm>
          <a:prstGeom prst="rect">
            <a:avLst/>
          </a:prstGeom>
        </p:spPr>
        <p:txBody>
          <a:bodyPr wrap="square" anchor="t" anchorCtr="0">
            <a:spAutoFit/>
          </a:bodyPr>
          <a:lstStyle/>
          <a:p>
            <a:pPr marL="0" lvl="1"/>
            <a:r>
              <a:rPr lang="en-MY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</a:rPr>
              <a:t>• 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School of Business and Economics</a:t>
            </a:r>
            <a:endParaRPr lang="en-MY" sz="800" dirty="0">
              <a:latin typeface="Helvetica Neue Light" panose="02000403000000020004" pitchFamily="2" charset="0"/>
              <a:ea typeface="Helvetica Neue Light" panose="02000403000000020004" pitchFamily="2" charset="0"/>
              <a:cs typeface="Century Gothic" panose="020B0502020202020204" pitchFamily="34" charset="0"/>
            </a:endParaRPr>
          </a:p>
          <a:p>
            <a:pPr lvl="0"/>
            <a:r>
              <a:rPr lang="en-MY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</a:rPr>
              <a:t>• 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School of Graduate Studies </a:t>
            </a:r>
          </a:p>
          <a:p>
            <a:pPr lvl="0"/>
            <a:endParaRPr lang="en-MY" sz="800" dirty="0">
              <a:latin typeface="Helvetica Neue Light" panose="02000403000000020004" pitchFamily="2" charset="0"/>
              <a:ea typeface="Helvetica Neue Light" panose="02000403000000020004" pitchFamily="2" charset="0"/>
              <a:cs typeface="Century Gothic" panose="020B0502020202020204" pitchFamily="34" charset="0"/>
            </a:endParaRPr>
          </a:p>
        </p:txBody>
      </p:sp>
      <p:sp>
        <p:nvSpPr>
          <p:cNvPr id="59" name="Rounded Rectangle 4"/>
          <p:cNvSpPr/>
          <p:nvPr/>
        </p:nvSpPr>
        <p:spPr>
          <a:xfrm>
            <a:off x="7959582" y="3928194"/>
            <a:ext cx="1169605" cy="23002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17944" tIns="0" rIns="117944" bIns="0" numCol="1" spcCol="1270" anchor="ctr" anchorCtr="0">
            <a:noAutofit/>
          </a:bodyPr>
          <a:lstStyle/>
          <a:p>
            <a:pPr defTabSz="60007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b="1" dirty="0">
                <a:solidFill>
                  <a:srgbClr val="9E073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Schools </a:t>
            </a:r>
          </a:p>
        </p:txBody>
      </p:sp>
      <p:cxnSp>
        <p:nvCxnSpPr>
          <p:cNvPr id="61" name="Straight Connector 60"/>
          <p:cNvCxnSpPr/>
          <p:nvPr/>
        </p:nvCxnSpPr>
        <p:spPr>
          <a:xfrm>
            <a:off x="7983010" y="3928194"/>
            <a:ext cx="0" cy="622258"/>
          </a:xfrm>
          <a:prstGeom prst="line">
            <a:avLst/>
          </a:prstGeom>
          <a:ln w="28575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Rectangle 61"/>
          <p:cNvSpPr/>
          <p:nvPr/>
        </p:nvSpPr>
        <p:spPr>
          <a:xfrm>
            <a:off x="2467722" y="4964530"/>
            <a:ext cx="2905125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ms-MY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Institute of Bioscience (IBS)</a:t>
            </a:r>
            <a:r>
              <a:rPr lang="en-MY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</a:rPr>
              <a:t>•</a:t>
            </a:r>
          </a:p>
          <a:p>
            <a:pPr lvl="0" algn="r"/>
            <a:r>
              <a:rPr lang="ms-MY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Institute of Tropical Forestry and Forest Products</a:t>
            </a:r>
            <a:r>
              <a:rPr lang="en-US" altLang="ms-MY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 </a:t>
            </a:r>
            <a:r>
              <a:rPr lang="ms-MY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(INTROP)</a:t>
            </a:r>
            <a:r>
              <a:rPr lang="en-MY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</a:rPr>
              <a:t>•</a:t>
            </a:r>
          </a:p>
          <a:p>
            <a:pPr lvl="0" algn="r"/>
            <a:r>
              <a:rPr lang="ms-MY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Institute of Tropical Agriculture and Food Security 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(</a:t>
            </a:r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ITAFoS</a:t>
            </a:r>
            <a:r>
              <a:rPr lang="en-MY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</a:rPr>
              <a:t>•</a:t>
            </a:r>
          </a:p>
        </p:txBody>
      </p:sp>
      <p:sp>
        <p:nvSpPr>
          <p:cNvPr id="63" name="Rectangle 62"/>
          <p:cNvSpPr/>
          <p:nvPr/>
        </p:nvSpPr>
        <p:spPr>
          <a:xfrm>
            <a:off x="2082912" y="4206086"/>
            <a:ext cx="327596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en-US" sz="1200" b="1" dirty="0">
              <a:solidFill>
                <a:srgbClr val="9E0732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algn="r"/>
            <a:endParaRPr lang="en-US" sz="1200" b="1" dirty="0">
              <a:solidFill>
                <a:srgbClr val="9E0732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pPr algn="r"/>
            <a:r>
              <a:rPr lang="en-US" sz="1200" b="1" dirty="0">
                <a:solidFill>
                  <a:srgbClr val="9E073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Higher Education Centre </a:t>
            </a:r>
          </a:p>
          <a:p>
            <a:pPr algn="r"/>
            <a:r>
              <a:rPr lang="en-US" sz="1200" b="1" dirty="0">
                <a:solidFill>
                  <a:srgbClr val="9E073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of Excellence (</a:t>
            </a:r>
            <a:r>
              <a:rPr lang="en-US" sz="1200" b="1" dirty="0" err="1">
                <a:solidFill>
                  <a:srgbClr val="9E073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HICoE</a:t>
            </a:r>
            <a:r>
              <a:rPr lang="en-US" sz="1200" b="1" dirty="0">
                <a:solidFill>
                  <a:srgbClr val="9E073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)</a:t>
            </a:r>
          </a:p>
        </p:txBody>
      </p:sp>
      <p:cxnSp>
        <p:nvCxnSpPr>
          <p:cNvPr id="64" name="Straight Connector 63"/>
          <p:cNvCxnSpPr/>
          <p:nvPr/>
        </p:nvCxnSpPr>
        <p:spPr>
          <a:xfrm>
            <a:off x="5358867" y="4666210"/>
            <a:ext cx="0" cy="794515"/>
          </a:xfrm>
          <a:prstGeom prst="line">
            <a:avLst/>
          </a:prstGeom>
          <a:ln w="28575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/>
          <p:cNvSpPr txBox="1"/>
          <p:nvPr/>
        </p:nvSpPr>
        <p:spPr>
          <a:xfrm>
            <a:off x="5161370" y="3448824"/>
            <a:ext cx="800132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15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5978734" y="2597564"/>
            <a:ext cx="797614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9E073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11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6111550" y="4237442"/>
            <a:ext cx="474957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9E073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3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6830723" y="3407161"/>
            <a:ext cx="474957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2</a:t>
            </a:r>
          </a:p>
        </p:txBody>
      </p:sp>
      <p:grpSp>
        <p:nvGrpSpPr>
          <p:cNvPr id="69" name="Group 68"/>
          <p:cNvGrpSpPr/>
          <p:nvPr/>
        </p:nvGrpSpPr>
        <p:grpSpPr>
          <a:xfrm>
            <a:off x="6388541" y="1450720"/>
            <a:ext cx="791576" cy="1078858"/>
            <a:chOff x="4688878" y="1458276"/>
            <a:chExt cx="791576" cy="1078858"/>
          </a:xfrm>
        </p:grpSpPr>
        <p:cxnSp>
          <p:nvCxnSpPr>
            <p:cNvPr id="70" name="Straight Connector 69"/>
            <p:cNvCxnSpPr/>
            <p:nvPr/>
          </p:nvCxnSpPr>
          <p:spPr>
            <a:xfrm>
              <a:off x="4692128" y="2148629"/>
              <a:ext cx="0" cy="388505"/>
            </a:xfrm>
            <a:prstGeom prst="line">
              <a:avLst/>
            </a:prstGeom>
            <a:ln w="12700">
              <a:solidFill>
                <a:schemeClr val="tx1"/>
              </a:solidFill>
              <a:prstDash val="solid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flipV="1">
              <a:off x="4688878" y="1458276"/>
              <a:ext cx="791576" cy="706012"/>
            </a:xfrm>
            <a:prstGeom prst="line">
              <a:avLst/>
            </a:prstGeom>
            <a:ln w="1270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2" name="Group 71"/>
          <p:cNvGrpSpPr/>
          <p:nvPr/>
        </p:nvGrpSpPr>
        <p:grpSpPr>
          <a:xfrm>
            <a:off x="4617590" y="2043086"/>
            <a:ext cx="887382" cy="1514748"/>
            <a:chOff x="2795372" y="2066718"/>
            <a:chExt cx="887382" cy="1514748"/>
          </a:xfrm>
        </p:grpSpPr>
        <p:cxnSp>
          <p:nvCxnSpPr>
            <p:cNvPr id="73" name="Straight Connector 72"/>
            <p:cNvCxnSpPr/>
            <p:nvPr/>
          </p:nvCxnSpPr>
          <p:spPr>
            <a:xfrm>
              <a:off x="3207866" y="2066990"/>
              <a:ext cx="474888" cy="1514476"/>
            </a:xfrm>
            <a:prstGeom prst="line">
              <a:avLst/>
            </a:prstGeom>
            <a:ln w="12700">
              <a:solidFill>
                <a:schemeClr val="tx1"/>
              </a:solidFill>
              <a:prstDash val="solid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>
              <a:off x="2795372" y="2066718"/>
              <a:ext cx="412750" cy="0"/>
            </a:xfrm>
            <a:prstGeom prst="line">
              <a:avLst/>
            </a:prstGeom>
            <a:ln w="1905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5" name="Straight Connector 74"/>
          <p:cNvCxnSpPr/>
          <p:nvPr/>
        </p:nvCxnSpPr>
        <p:spPr>
          <a:xfrm>
            <a:off x="7459359" y="3811747"/>
            <a:ext cx="514410" cy="279695"/>
          </a:xfrm>
          <a:prstGeom prst="line">
            <a:avLst/>
          </a:prstGeom>
          <a:ln w="12700">
            <a:solidFill>
              <a:schemeClr val="tx1"/>
            </a:solidFill>
            <a:headEnd type="oval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>
            <a:off x="5366378" y="4750820"/>
            <a:ext cx="650991" cy="1"/>
          </a:xfrm>
          <a:prstGeom prst="line">
            <a:avLst/>
          </a:prstGeom>
          <a:ln w="12700">
            <a:solidFill>
              <a:schemeClr val="tx1"/>
            </a:solidFill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Rectangle 76"/>
          <p:cNvSpPr/>
          <p:nvPr/>
        </p:nvSpPr>
        <p:spPr>
          <a:xfrm>
            <a:off x="1435865" y="2028338"/>
            <a:ext cx="322458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en-MY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</a:rPr>
              <a:t>Fa</a:t>
            </a:r>
            <a:r>
              <a:rPr lang="en-US" altLang="en-MY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</a:rPr>
              <a:t>culty 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of Agriculture</a:t>
            </a:r>
            <a:r>
              <a:rPr lang="en-MY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</a:rPr>
              <a:t>  •</a:t>
            </a:r>
          </a:p>
          <a:p>
            <a:pPr lvl="0" algn="r"/>
            <a:r>
              <a:rPr lang="en-MY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</a:rPr>
              <a:t>Fa</a:t>
            </a:r>
            <a:r>
              <a:rPr lang="en-US" altLang="en-MY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</a:rPr>
              <a:t>culty</a:t>
            </a:r>
            <a:r>
              <a:rPr lang="en-US" altLang="en-MY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</a:rPr>
              <a:t> of Science</a:t>
            </a:r>
            <a:r>
              <a:rPr lang="en-MY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</a:rPr>
              <a:t>  •</a:t>
            </a:r>
          </a:p>
          <a:p>
            <a:pPr lvl="0" algn="r"/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Faculty of Engineering </a:t>
            </a:r>
            <a:r>
              <a:rPr lang="en-MY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</a:rPr>
              <a:t>  •</a:t>
            </a:r>
          </a:p>
          <a:p>
            <a:pPr marL="0" lvl="1" algn="r"/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Faculty of Educational Studies</a:t>
            </a:r>
            <a:r>
              <a:rPr lang="en-MY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</a:rPr>
              <a:t>  •</a:t>
            </a:r>
          </a:p>
          <a:p>
            <a:pPr marL="0" lvl="1" algn="r"/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Faculty of Food Science and Technology</a:t>
            </a:r>
            <a:r>
              <a:rPr lang="en-MY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</a:rPr>
              <a:t>  •</a:t>
            </a:r>
          </a:p>
          <a:p>
            <a:pPr lvl="0" algn="r"/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Faculty of Forestry and Environment</a:t>
            </a:r>
            <a:r>
              <a:rPr lang="en-MY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</a:rPr>
              <a:t>  •</a:t>
            </a:r>
          </a:p>
          <a:p>
            <a:pPr lvl="0" algn="r"/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Faculty of Veterinary Medicine</a:t>
            </a:r>
            <a:r>
              <a:rPr lang="en-MY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</a:rPr>
              <a:t>  •</a:t>
            </a:r>
          </a:p>
          <a:p>
            <a:pPr lvl="0" algn="r"/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Faculty of Human Ecology</a:t>
            </a:r>
            <a:r>
              <a:rPr lang="en-MY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</a:rPr>
              <a:t>  •</a:t>
            </a:r>
          </a:p>
          <a:p>
            <a:pPr marL="0" lvl="1" algn="r"/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Faculty of Modern Languages and Communication</a:t>
            </a:r>
            <a:r>
              <a:rPr lang="en-MY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</a:rPr>
              <a:t>  •</a:t>
            </a:r>
          </a:p>
          <a:p>
            <a:pPr lvl="0" algn="r"/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Faculty of Design and Architecture</a:t>
            </a:r>
            <a:r>
              <a:rPr lang="en-MY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</a:rPr>
              <a:t>  •</a:t>
            </a:r>
          </a:p>
          <a:p>
            <a:pPr lvl="0" algn="r"/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Faculty of Medicine and Health Sciences</a:t>
            </a:r>
            <a:r>
              <a:rPr lang="en-MY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</a:rPr>
              <a:t>  •</a:t>
            </a:r>
          </a:p>
          <a:p>
            <a:pPr lvl="0" algn="r"/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Faculty of Computer Science and Information Technology</a:t>
            </a:r>
            <a:r>
              <a:rPr lang="en-MY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</a:rPr>
              <a:t> •</a:t>
            </a:r>
          </a:p>
          <a:p>
            <a:pPr marL="0" lvl="1" algn="r"/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Faculty of Biotechnology and Biomolecular Sciences</a:t>
            </a:r>
            <a:r>
              <a:rPr lang="en-MY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</a:rPr>
              <a:t>  •</a:t>
            </a:r>
          </a:p>
          <a:p>
            <a:pPr marL="0" lvl="1" algn="r"/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Faculty of Agricultural and Forestry Science (UPMS)</a:t>
            </a:r>
            <a:r>
              <a:rPr lang="en-MY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</a:rPr>
              <a:t> •</a:t>
            </a:r>
          </a:p>
          <a:p>
            <a:pPr lvl="0" algn="r"/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Faculty of Humanities, Management and Science (UPMS)</a:t>
            </a:r>
            <a:r>
              <a:rPr lang="en-MY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</a:rPr>
              <a:t>  •</a:t>
            </a:r>
          </a:p>
        </p:txBody>
      </p:sp>
      <p:sp>
        <p:nvSpPr>
          <p:cNvPr id="78" name="Rectangle 77"/>
          <p:cNvSpPr/>
          <p:nvPr/>
        </p:nvSpPr>
        <p:spPr>
          <a:xfrm>
            <a:off x="3800794" y="1760114"/>
            <a:ext cx="84991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 err="1">
                <a:solidFill>
                  <a:srgbClr val="9E073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Faculties</a:t>
            </a:r>
          </a:p>
        </p:txBody>
      </p:sp>
      <p:cxnSp>
        <p:nvCxnSpPr>
          <p:cNvPr id="79" name="Straight Connector 78"/>
          <p:cNvCxnSpPr/>
          <p:nvPr/>
        </p:nvCxnSpPr>
        <p:spPr>
          <a:xfrm>
            <a:off x="4604596" y="1803726"/>
            <a:ext cx="0" cy="2137713"/>
          </a:xfrm>
          <a:prstGeom prst="line">
            <a:avLst/>
          </a:prstGeom>
          <a:ln w="28575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Rectangle 79"/>
          <p:cNvSpPr/>
          <p:nvPr/>
        </p:nvSpPr>
        <p:spPr>
          <a:xfrm>
            <a:off x="7173620" y="1621202"/>
            <a:ext cx="3582515" cy="1445260"/>
          </a:xfrm>
          <a:prstGeom prst="rect">
            <a:avLst/>
          </a:prstGeom>
        </p:spPr>
        <p:txBody>
          <a:bodyPr wrap="square" anchor="t" anchorCtr="0">
            <a:spAutoFit/>
          </a:bodyPr>
          <a:lstStyle/>
          <a:p>
            <a:pPr marL="128905" indent="-128905">
              <a:buFont typeface="Arial" panose="020B0604020202020204" pitchFamily="34" charset="0"/>
              <a:buChar char="•"/>
            </a:pP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Institute of Nanoscience and Nanotechnology (ION2)</a:t>
            </a:r>
            <a:endParaRPr lang="en-US" sz="800" dirty="0">
              <a:latin typeface="Helvetica Neue Light" panose="02000403000000020004" pitchFamily="2" charset="0"/>
              <a:ea typeface="Helvetica Neue Light" panose="02000403000000020004" pitchFamily="2" charset="0"/>
              <a:cs typeface="Century Gothic" panose="020B0502020202020204" pitchFamily="34" charset="0"/>
            </a:endParaRPr>
          </a:p>
          <a:p>
            <a:pPr marL="128905" indent="-128905">
              <a:buFont typeface="Arial" panose="020B0604020202020204" pitchFamily="34" charset="0"/>
              <a:buChar char="•"/>
            </a:pP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Malaysian Research Institute on Ageing </a:t>
            </a:r>
            <a:r>
              <a:rPr lang="en-MY" sz="8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(</a:t>
            </a:r>
            <a:r>
              <a:rPr lang="en-MY" sz="8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MyAgein</a:t>
            </a:r>
            <a:r>
              <a:rPr lang="en-MY" sz="800" noProof="0" dirty="0" err="1">
                <a:ln>
                  <a:noFill/>
                </a:ln>
                <a:effectLst/>
                <a:uLnTx/>
                <a:uFillTx/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g</a:t>
            </a:r>
            <a:r>
              <a:rPr lang="en-MY" sz="800" noProof="0" dirty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+mn-ea"/>
              </a:rPr>
              <a:t>®)</a:t>
            </a:r>
            <a:endParaRPr lang="en-US" sz="800" dirty="0">
              <a:latin typeface="Helvetica Neue Light" panose="02000403000000020004" pitchFamily="2" charset="0"/>
              <a:ea typeface="Helvetica Neue Light" panose="02000403000000020004" pitchFamily="2" charset="0"/>
              <a:cs typeface="Century Gothic" panose="020B0502020202020204" pitchFamily="34" charset="0"/>
            </a:endParaRPr>
          </a:p>
          <a:p>
            <a:pPr marL="128905" indent="-128905">
              <a:buFont typeface="Arial" panose="020B0604020202020204" pitchFamily="34" charset="0"/>
              <a:buChar char="•"/>
            </a:pP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Institute for  Mathematical Research (INSPEM)</a:t>
            </a:r>
            <a:endParaRPr lang="en-US" sz="800" dirty="0">
              <a:latin typeface="Helvetica Neue Light" panose="02000403000000020004" pitchFamily="2" charset="0"/>
              <a:ea typeface="Helvetica Neue Light" panose="02000403000000020004" pitchFamily="2" charset="0"/>
              <a:cs typeface="Century Gothic" panose="020B0502020202020204" pitchFamily="34" charset="0"/>
            </a:endParaRPr>
          </a:p>
          <a:p>
            <a:pPr marL="128905" indent="-128905">
              <a:buFont typeface="Arial" panose="020B0604020202020204" pitchFamily="34" charset="0"/>
              <a:buChar char="•"/>
            </a:pP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Halal Products Research Institute (IPPH)</a:t>
            </a:r>
            <a:endParaRPr lang="en-US" sz="800" dirty="0">
              <a:latin typeface="Helvetica Neue Light" panose="02000403000000020004" pitchFamily="2" charset="0"/>
              <a:ea typeface="Helvetica Neue Light" panose="02000403000000020004" pitchFamily="2" charset="0"/>
              <a:cs typeface="Century Gothic" panose="020B0502020202020204" pitchFamily="34" charset="0"/>
            </a:endParaRPr>
          </a:p>
          <a:p>
            <a:pPr marL="128905" indent="-128905">
              <a:buFont typeface="Arial" panose="020B0604020202020204" pitchFamily="34" charset="0"/>
              <a:buChar char="•"/>
            </a:pP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Institute for Social Science Studies (IPSAS)</a:t>
            </a:r>
            <a:endParaRPr lang="en-US" sz="800" dirty="0">
              <a:latin typeface="Helvetica Neue Light" panose="02000403000000020004" pitchFamily="2" charset="0"/>
              <a:ea typeface="Helvetica Neue Light" panose="02000403000000020004" pitchFamily="2" charset="0"/>
              <a:cs typeface="Century Gothic" panose="020B0502020202020204" pitchFamily="34" charset="0"/>
            </a:endParaRPr>
          </a:p>
          <a:p>
            <a:pPr marL="128905" indent="-128905">
              <a:buFont typeface="Arial" panose="020B0604020202020204" pitchFamily="34" charset="0"/>
              <a:buChar char="•"/>
            </a:pP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Institute of Plantation Studies (IKP)</a:t>
            </a:r>
            <a:endParaRPr lang="en-US" sz="800" dirty="0">
              <a:latin typeface="Helvetica Neue Light" panose="02000403000000020004" pitchFamily="2" charset="0"/>
              <a:ea typeface="Helvetica Neue Light" panose="02000403000000020004" pitchFamily="2" charset="0"/>
              <a:cs typeface="Century Gothic" panose="020B0502020202020204" pitchFamily="34" charset="0"/>
            </a:endParaRPr>
          </a:p>
          <a:p>
            <a:pPr marL="128905" indent="-128905">
              <a:buFont typeface="Arial" panose="020B0604020202020204" pitchFamily="34" charset="0"/>
              <a:buChar char="•"/>
            </a:pP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International Institute of Aquaculture and Aquatic (I-AQUAS)</a:t>
            </a:r>
            <a:endParaRPr lang="en-US" sz="800" dirty="0">
              <a:latin typeface="Helvetica Neue Light" panose="02000403000000020004" pitchFamily="2" charset="0"/>
              <a:ea typeface="Helvetica Neue Light" panose="02000403000000020004" pitchFamily="2" charset="0"/>
              <a:cs typeface="Century Gothic" panose="020B0502020202020204" pitchFamily="34" charset="0"/>
            </a:endParaRPr>
          </a:p>
          <a:p>
            <a:pPr marL="128905" indent="-128905">
              <a:buFont typeface="Arial" panose="020B0604020202020204" pitchFamily="34" charset="0"/>
              <a:buChar char="•"/>
            </a:pP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Institute of Bioscience (IBS)</a:t>
            </a:r>
            <a:endParaRPr lang="en-US" sz="800" dirty="0">
              <a:latin typeface="Helvetica Neue Light" panose="02000403000000020004" pitchFamily="2" charset="0"/>
              <a:ea typeface="Helvetica Neue Light" panose="02000403000000020004" pitchFamily="2" charset="0"/>
              <a:cs typeface="Century Gothic" panose="020B0502020202020204" pitchFamily="34" charset="0"/>
            </a:endParaRPr>
          </a:p>
          <a:p>
            <a:pPr marL="128905" indent="-128905">
              <a:buFont typeface="Arial" panose="020B0604020202020204" pitchFamily="34" charset="0"/>
              <a:buChar char="•"/>
            </a:pP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Institute of Tropical Forestry and Forest Products (INTROP)</a:t>
            </a:r>
            <a:endParaRPr lang="en-US" sz="800" dirty="0">
              <a:latin typeface="Helvetica Neue Light" panose="02000403000000020004" pitchFamily="2" charset="0"/>
              <a:ea typeface="Helvetica Neue Light" panose="02000403000000020004" pitchFamily="2" charset="0"/>
              <a:cs typeface="Century Gothic" panose="020B0502020202020204" pitchFamily="34" charset="0"/>
            </a:endParaRPr>
          </a:p>
          <a:p>
            <a:pPr marL="128905" indent="-128905">
              <a:buFont typeface="Arial" panose="020B0604020202020204" pitchFamily="34" charset="0"/>
              <a:buChar char="•"/>
            </a:pP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Institute of Tropical Agriculture and Food Security (</a:t>
            </a:r>
            <a:r>
              <a:rPr lang="en-US" sz="800" dirty="0" err="1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ITAFoS</a:t>
            </a: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)</a:t>
            </a:r>
            <a:endParaRPr lang="en-US" sz="800" dirty="0">
              <a:latin typeface="Helvetica Neue Light" panose="02000403000000020004" pitchFamily="2" charset="0"/>
              <a:ea typeface="Helvetica Neue Light" panose="02000403000000020004" pitchFamily="2" charset="0"/>
              <a:cs typeface="Century Gothic" panose="020B0502020202020204" pitchFamily="34" charset="0"/>
            </a:endParaRPr>
          </a:p>
          <a:p>
            <a:pPr marL="128905" indent="-128905">
              <a:buFont typeface="Arial" panose="020B0604020202020204" pitchFamily="34" charset="0"/>
              <a:buChar char="•"/>
            </a:pPr>
            <a:r>
              <a:rPr lang="en-US" sz="800" dirty="0">
                <a:latin typeface="Helvetica Neue Light" panose="02000403000000020004" pitchFamily="2" charset="0"/>
                <a:ea typeface="Helvetica Neue Light" panose="02000403000000020004" pitchFamily="2" charset="0"/>
                <a:cs typeface="Century Gothic" panose="020B0502020202020204" pitchFamily="34" charset="0"/>
                <a:sym typeface="+mn-ea"/>
              </a:rPr>
              <a:t>Institute of Ecosystem Science Borneo (UPMS)</a:t>
            </a:r>
            <a:endParaRPr lang="en-MY" sz="800" dirty="0">
              <a:solidFill>
                <a:schemeClr val="bg1"/>
              </a:solidFill>
              <a:highlight>
                <a:srgbClr val="0000FF"/>
              </a:highlight>
              <a:latin typeface="Helvetica Neue Light" panose="02000403000000020004" pitchFamily="2" charset="0"/>
              <a:ea typeface="Helvetica Neue Light" panose="02000403000000020004" pitchFamily="2" charset="0"/>
              <a:cs typeface="Century Gothic" panose="020B0502020202020204" pitchFamily="34" charset="0"/>
            </a:endParaRPr>
          </a:p>
        </p:txBody>
      </p:sp>
      <p:sp>
        <p:nvSpPr>
          <p:cNvPr id="81" name="Rounded Rectangle 4"/>
          <p:cNvSpPr/>
          <p:nvPr/>
        </p:nvSpPr>
        <p:spPr>
          <a:xfrm>
            <a:off x="7173620" y="1385502"/>
            <a:ext cx="1200226" cy="23002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17944" tIns="0" rIns="117944" bIns="0" numCol="1" spcCol="1270" anchor="ctr" anchorCtr="0">
            <a:noAutofit/>
          </a:bodyPr>
          <a:lstStyle/>
          <a:p>
            <a:pPr defTabSz="60007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200" b="1" dirty="0" err="1">
                <a:solidFill>
                  <a:srgbClr val="9E073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Institutes</a:t>
            </a:r>
            <a:r>
              <a:rPr lang="en-US" sz="1200" b="1" dirty="0">
                <a:solidFill>
                  <a:srgbClr val="9E073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</a:p>
        </p:txBody>
      </p:sp>
      <p:cxnSp>
        <p:nvCxnSpPr>
          <p:cNvPr id="82" name="Straight Connector 81"/>
          <p:cNvCxnSpPr/>
          <p:nvPr/>
        </p:nvCxnSpPr>
        <p:spPr>
          <a:xfrm>
            <a:off x="7197656" y="1349561"/>
            <a:ext cx="0" cy="1601381"/>
          </a:xfrm>
          <a:prstGeom prst="line">
            <a:avLst/>
          </a:prstGeom>
          <a:ln w="28575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Box 82"/>
          <p:cNvSpPr txBox="1"/>
          <p:nvPr/>
        </p:nvSpPr>
        <p:spPr>
          <a:xfrm>
            <a:off x="3689508" y="380451"/>
            <a:ext cx="48129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rgbClr val="9E073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FACULTIES, INSTITUTES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&amp; </a:t>
            </a:r>
            <a:r>
              <a:rPr lang="en-US" sz="2000" b="1" dirty="0">
                <a:solidFill>
                  <a:srgbClr val="9E073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SCHOOLS</a:t>
            </a:r>
          </a:p>
        </p:txBody>
      </p:sp>
      <p:pic>
        <p:nvPicPr>
          <p:cNvPr id="3" name="Graphic 2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77354" y="1127134"/>
            <a:ext cx="1869925" cy="1402444"/>
          </a:xfrm>
          <a:prstGeom prst="rect">
            <a:avLst/>
          </a:prstGeom>
        </p:spPr>
      </p:pic>
      <p:pic>
        <p:nvPicPr>
          <p:cNvPr id="4" name="Graphic 3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9812" y="4146835"/>
            <a:ext cx="2240655" cy="1833263"/>
          </a:xfrm>
          <a:prstGeom prst="rect">
            <a:avLst/>
          </a:prstGeom>
        </p:spPr>
      </p:pic>
      <p:pic>
        <p:nvPicPr>
          <p:cNvPr id="5" name="Graphic 4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3446" y="877902"/>
            <a:ext cx="2201960" cy="1467973"/>
          </a:xfrm>
          <a:prstGeom prst="rect">
            <a:avLst/>
          </a:prstGeom>
        </p:spPr>
      </p:pic>
      <p:pic>
        <p:nvPicPr>
          <p:cNvPr id="6" name="Graphic 5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842677" y="3954983"/>
            <a:ext cx="2167890" cy="144526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322469" y="6021907"/>
            <a:ext cx="282632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Information </a:t>
            </a:r>
            <a:r>
              <a:rPr lang="en-US" sz="11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| 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as of January 2026</a:t>
            </a:r>
            <a:endParaRPr lang="en-MY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Box 45"/>
          <p:cNvSpPr txBox="1"/>
          <p:nvPr/>
        </p:nvSpPr>
        <p:spPr>
          <a:xfrm>
            <a:off x="4013689" y="493973"/>
            <a:ext cx="41526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INTERNATIONAL ACCREDITATION: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ACADEMIC PROGRAMMES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9184240" y="5894311"/>
            <a:ext cx="282632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b="1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Information </a:t>
            </a:r>
            <a:r>
              <a:rPr lang="en-US" sz="11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| as of </a:t>
            </a:r>
            <a:r>
              <a: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January 2026</a:t>
            </a:r>
            <a:endParaRPr lang="en-MY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655138" y="1533876"/>
            <a:ext cx="10881727" cy="3790248"/>
            <a:chOff x="871100" y="1677862"/>
            <a:chExt cx="10054958" cy="3502273"/>
          </a:xfrm>
        </p:grpSpPr>
        <p:sp>
          <p:nvSpPr>
            <p:cNvPr id="4" name="Rectangle: Rounded Corners 3"/>
            <p:cNvSpPr/>
            <p:nvPr/>
          </p:nvSpPr>
          <p:spPr>
            <a:xfrm>
              <a:off x="3427827" y="1677864"/>
              <a:ext cx="2378734" cy="165987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5" name="Rectangle: Rounded Corners 4"/>
            <p:cNvSpPr/>
            <p:nvPr/>
          </p:nvSpPr>
          <p:spPr>
            <a:xfrm>
              <a:off x="5987575" y="1677863"/>
              <a:ext cx="2378734" cy="165987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14" name="Rectangle: Rounded Corners 13"/>
            <p:cNvSpPr/>
            <p:nvPr/>
          </p:nvSpPr>
          <p:spPr>
            <a:xfrm>
              <a:off x="8547324" y="1677863"/>
              <a:ext cx="2378734" cy="165987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pic>
          <p:nvPicPr>
            <p:cNvPr id="15" name="Graphic 14"/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816374" y="1995503"/>
              <a:ext cx="1573279" cy="524426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23353" y="1839960"/>
              <a:ext cx="1328803" cy="818724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878320" y="2019147"/>
              <a:ext cx="1695116" cy="539612"/>
            </a:xfrm>
            <a:prstGeom prst="rect">
              <a:avLst/>
            </a:prstGeom>
          </p:spPr>
        </p:pic>
        <p:sp>
          <p:nvSpPr>
            <p:cNvPr id="19" name="Rectangle: Rounded Corners 18"/>
            <p:cNvSpPr/>
            <p:nvPr/>
          </p:nvSpPr>
          <p:spPr>
            <a:xfrm>
              <a:off x="900886" y="3520262"/>
              <a:ext cx="2378734" cy="165987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30" name="Rectangle: Rounded Corners 29"/>
            <p:cNvSpPr/>
            <p:nvPr/>
          </p:nvSpPr>
          <p:spPr>
            <a:xfrm>
              <a:off x="3422321" y="3500350"/>
              <a:ext cx="2378734" cy="165987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sp>
          <p:nvSpPr>
            <p:cNvPr id="32" name="Rectangle: Rounded Corners 31"/>
            <p:cNvSpPr/>
            <p:nvPr/>
          </p:nvSpPr>
          <p:spPr>
            <a:xfrm>
              <a:off x="5987575" y="3520262"/>
              <a:ext cx="2378734" cy="165987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pic>
          <p:nvPicPr>
            <p:cNvPr id="33" name="Picture 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6374" y="3569095"/>
              <a:ext cx="1590622" cy="10604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1185" y="3907974"/>
              <a:ext cx="1921144" cy="5463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6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6689541" y="3459862"/>
              <a:ext cx="977244" cy="9767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TextBox 35"/>
            <p:cNvSpPr txBox="1"/>
            <p:nvPr/>
          </p:nvSpPr>
          <p:spPr>
            <a:xfrm>
              <a:off x="3439422" y="2678606"/>
              <a:ext cx="236713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MY" sz="1200" b="1" i="0" u="none" strike="noStrike" baseline="0" dirty="0">
                  <a:latin typeface="Helvetica-Bold"/>
                </a:rPr>
                <a:t>AACSB Accredited</a:t>
              </a:r>
            </a:p>
            <a:p>
              <a:pPr algn="ctr"/>
              <a:r>
                <a:rPr lang="en-MY" sz="1200" b="0" i="0" u="none" strike="noStrike" baseline="0" dirty="0">
                  <a:latin typeface="Helvetica" pitchFamily="2" charset="0"/>
                </a:rPr>
                <a:t>(Association to Advance Collegiate</a:t>
              </a:r>
              <a:r>
                <a:rPr lang="ar-SA" sz="1200" b="0" i="0" u="none" strike="noStrike" baseline="0" dirty="0">
                  <a:latin typeface="Helvetica" pitchFamily="2" charset="0"/>
                </a:rPr>
                <a:t> </a:t>
              </a:r>
              <a:r>
                <a:rPr lang="en-MY" sz="1200" b="0" i="0" u="none" strike="noStrike" baseline="0" dirty="0">
                  <a:latin typeface="Helvetica" pitchFamily="2" charset="0"/>
                </a:rPr>
                <a:t>Schools of</a:t>
              </a:r>
              <a:r>
                <a:rPr lang="ar-SA" sz="1200" b="0" i="0" u="none" strike="noStrike" baseline="0" dirty="0">
                  <a:latin typeface="Helvetica" pitchFamily="2" charset="0"/>
                </a:rPr>
                <a:t> </a:t>
              </a:r>
              <a:r>
                <a:rPr lang="en-MY" sz="1200" b="0" i="0" u="none" strike="noStrike" baseline="0" dirty="0">
                  <a:latin typeface="Helvetica" pitchFamily="2" charset="0"/>
                </a:rPr>
                <a:t>Business)</a:t>
              </a:r>
              <a:endParaRPr lang="en-MY" sz="1200" dirty="0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6047667" y="2678606"/>
              <a:ext cx="225855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1" i="0" u="none" strike="noStrike" baseline="0" dirty="0">
                  <a:latin typeface="Helvetica-Bold"/>
                </a:rPr>
                <a:t>EQUIS Accredited</a:t>
              </a:r>
            </a:p>
            <a:p>
              <a:pPr algn="ctr"/>
              <a:r>
                <a:rPr lang="en-US" sz="1200" i="0" u="none" strike="noStrike" baseline="0" dirty="0">
                  <a:latin typeface="Helvetica-Bold"/>
                </a:rPr>
                <a:t>(EFMD Quality Improvement System)</a:t>
              </a:r>
              <a:endParaRPr lang="en-MY" sz="1200" dirty="0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8596603" y="2672345"/>
              <a:ext cx="225855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1" i="0" u="none" strike="noStrike" baseline="0" dirty="0">
                  <a:latin typeface="Helvetica-Bold"/>
                </a:rPr>
                <a:t>International Engineering Alliance (IEA)</a:t>
              </a:r>
              <a:endParaRPr lang="en-MY" sz="1200" dirty="0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912482" y="4761092"/>
              <a:ext cx="2258550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MY" sz="1200" b="1" i="0" u="none" strike="noStrike" baseline="0" dirty="0">
                  <a:latin typeface="Helvetica-Bold"/>
                </a:rPr>
                <a:t>Royal Society of Chemistry</a:t>
              </a:r>
              <a:endParaRPr lang="en-MY" sz="1200" dirty="0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3482412" y="4661335"/>
              <a:ext cx="225855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200" b="1" i="0" u="none" strike="noStrike" baseline="0" dirty="0">
                  <a:latin typeface="Helvetica-Bold"/>
                </a:rPr>
                <a:t>The Institute of Food Technologists (IFT)</a:t>
              </a:r>
              <a:endParaRPr lang="en-MY" sz="1200" dirty="0"/>
            </a:p>
          </p:txBody>
        </p:sp>
        <p:sp>
          <p:nvSpPr>
            <p:cNvPr id="42" name="Rectangle: Rounded Corners 41"/>
            <p:cNvSpPr/>
            <p:nvPr/>
          </p:nvSpPr>
          <p:spPr>
            <a:xfrm>
              <a:off x="895190" y="1677862"/>
              <a:ext cx="2378734" cy="165987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Y"/>
            </a:p>
          </p:txBody>
        </p:sp>
        <p:pic>
          <p:nvPicPr>
            <p:cNvPr id="43" name="Picture 2" descr="AMBA | Lingnan College,Sun Yat-sen University International Education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5942" y="2019147"/>
              <a:ext cx="1577454" cy="4757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" name="TextBox 43"/>
            <p:cNvSpPr txBox="1"/>
            <p:nvPr/>
          </p:nvSpPr>
          <p:spPr>
            <a:xfrm>
              <a:off x="871100" y="2685459"/>
              <a:ext cx="236713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MY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Association of MBAs </a:t>
              </a:r>
            </a:p>
            <a:p>
              <a:pPr algn="ctr"/>
              <a:r>
                <a:rPr lang="en-MY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(AMBA)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6010180" y="4366839"/>
            <a:ext cx="2938593" cy="1169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1" i="0" u="none" strike="noStrike" baseline="0" dirty="0">
                <a:latin typeface="Helvetica-Bold"/>
              </a:rPr>
              <a:t>Community for Environmental Disciplines in Higher Education (CEDHE),</a:t>
            </a:r>
          </a:p>
          <a:p>
            <a:pPr algn="ctr"/>
            <a:r>
              <a:rPr lang="en-US" sz="1100" dirty="0">
                <a:latin typeface="Helvetica-Bold"/>
              </a:rPr>
              <a:t>the education committee of the Institution </a:t>
            </a:r>
          </a:p>
          <a:p>
            <a:pPr algn="ctr"/>
            <a:r>
              <a:rPr lang="en-US" sz="1100" dirty="0">
                <a:latin typeface="Helvetica-Bold"/>
              </a:rPr>
              <a:t>of Environmental Sciences (IES)</a:t>
            </a:r>
            <a:endParaRPr lang="en-MY" sz="1100" dirty="0">
              <a:latin typeface="Helvetica-Bold"/>
            </a:endParaRPr>
          </a:p>
          <a:p>
            <a:pPr algn="ctr"/>
            <a:r>
              <a:rPr lang="en-US" sz="1200" b="1" i="0" u="none" strike="noStrike" baseline="0" dirty="0">
                <a:latin typeface="Helvetica-Bold"/>
              </a:rPr>
              <a:t> </a:t>
            </a:r>
          </a:p>
        </p:txBody>
      </p:sp>
      <p:sp>
        <p:nvSpPr>
          <p:cNvPr id="16" name="Rectangle: Rounded Corners 15"/>
          <p:cNvSpPr/>
          <p:nvPr/>
        </p:nvSpPr>
        <p:spPr>
          <a:xfrm>
            <a:off x="8962540" y="3527768"/>
            <a:ext cx="2574325" cy="1796356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72356" y="3680383"/>
            <a:ext cx="2501854" cy="667689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9015540" y="4508312"/>
            <a:ext cx="244425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1" i="0" u="none" strike="noStrike" baseline="0" dirty="0">
                <a:latin typeface="Helvetica-Bold"/>
              </a:rPr>
              <a:t>Indonesian Accreditation Agency for Higher</a:t>
            </a:r>
          </a:p>
          <a:p>
            <a:pPr algn="ctr"/>
            <a:r>
              <a:rPr lang="en-US" sz="1200" b="1" i="0" u="none" strike="noStrike" baseline="0" dirty="0">
                <a:latin typeface="Helvetica-Bold"/>
              </a:rPr>
              <a:t>Education in Health (IAAHEH)</a:t>
            </a:r>
            <a:endParaRPr lang="en-MY" sz="12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4729297" y="87627"/>
            <a:ext cx="66627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INTERNATIONAL COLLABORATIVE PROGRAMMES </a:t>
            </a:r>
            <a:r>
              <a:rPr lang="en-US" b="1" dirty="0">
                <a:solidFill>
                  <a:srgbClr val="9E073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(ICP)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9374067" y="6031012"/>
            <a:ext cx="282632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Information </a:t>
            </a:r>
            <a:r>
              <a:rPr lang="en-US" sz="11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| as of 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January 2026</a:t>
            </a:r>
            <a:endParaRPr lang="en-MY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" name="Graphic 40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51411" y="4936366"/>
            <a:ext cx="3009279" cy="1038201"/>
          </a:xfrm>
          <a:prstGeom prst="rect">
            <a:avLst/>
          </a:prstGeom>
        </p:spPr>
      </p:pic>
      <p:sp>
        <p:nvSpPr>
          <p:cNvPr id="58" name="Rectangle 57"/>
          <p:cNvSpPr/>
          <p:nvPr/>
        </p:nvSpPr>
        <p:spPr>
          <a:xfrm>
            <a:off x="1149919" y="2217295"/>
            <a:ext cx="24555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ms-MY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+mn-ea"/>
              </a:rPr>
              <a:t>Collaborative </a:t>
            </a:r>
            <a:r>
              <a:rPr lang="en-US" altLang="ms-MY" dirty="0" err="1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+mn-ea"/>
              </a:rPr>
              <a:t>Programmes</a:t>
            </a:r>
            <a:endParaRPr lang="en-US" altLang="ms-MY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  <a:sym typeface="+mn-ea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1616183" y="5091653"/>
            <a:ext cx="15229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International Institutions</a:t>
            </a:r>
          </a:p>
        </p:txBody>
      </p:sp>
      <p:sp>
        <p:nvSpPr>
          <p:cNvPr id="60" name="Rectangle 59"/>
          <p:cNvSpPr/>
          <p:nvPr/>
        </p:nvSpPr>
        <p:spPr>
          <a:xfrm>
            <a:off x="2139702" y="4008534"/>
            <a:ext cx="4759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+mn-ea"/>
              </a:rPr>
              <a:t>9</a:t>
            </a:r>
            <a:endParaRPr lang="en-US" sz="7200" b="1" dirty="0">
              <a:solidFill>
                <a:schemeClr val="bg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1552656" y="1163668"/>
            <a:ext cx="15229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ms-MY" sz="7200" b="1" dirty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+mn-ea"/>
              </a:rPr>
              <a:t>15</a:t>
            </a:r>
          </a:p>
        </p:txBody>
      </p:sp>
      <p:sp>
        <p:nvSpPr>
          <p:cNvPr id="62" name="Down Arrow 55"/>
          <p:cNvSpPr/>
          <p:nvPr/>
        </p:nvSpPr>
        <p:spPr>
          <a:xfrm>
            <a:off x="2047750" y="3067636"/>
            <a:ext cx="609062" cy="765316"/>
          </a:xfrm>
          <a:prstGeom prst="down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8" name="Graphic 137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26878" y="3789393"/>
            <a:ext cx="3009279" cy="1038201"/>
          </a:xfrm>
          <a:prstGeom prst="rect">
            <a:avLst/>
          </a:prstGeom>
        </p:spPr>
      </p:pic>
      <p:sp>
        <p:nvSpPr>
          <p:cNvPr id="139" name="TextBox 1"/>
          <p:cNvSpPr txBox="1"/>
          <p:nvPr/>
        </p:nvSpPr>
        <p:spPr>
          <a:xfrm>
            <a:off x="5923508" y="4021944"/>
            <a:ext cx="2804811" cy="76944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MY" sz="1100" b="1" dirty="0">
                <a:latin typeface="Montserrat" panose="00000500000000000000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UNIVERSITAS BRAWIJAYA</a:t>
            </a:r>
          </a:p>
          <a:p>
            <a:r>
              <a:rPr lang="en-MY" sz="1100" b="1" dirty="0">
                <a:latin typeface="Montserrat" panose="00000500000000000000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INDONESIA</a:t>
            </a:r>
          </a:p>
          <a:p>
            <a:r>
              <a:rPr lang="en-US" sz="1100" dirty="0" err="1"/>
              <a:t>Programme</a:t>
            </a:r>
            <a:r>
              <a:rPr lang="en-US" sz="1100" dirty="0"/>
              <a:t> (s) Dual Master I </a:t>
            </a:r>
          </a:p>
          <a:p>
            <a:r>
              <a:rPr lang="en-US" sz="1100" dirty="0"/>
              <a:t>Dual PhD</a:t>
            </a:r>
            <a:endParaRPr lang="en-MY" sz="1100" dirty="0">
              <a:latin typeface="Montserrat" panose="00000500000000000000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140" name="Picture 139"/>
          <p:cNvPicPr>
            <a:picLocks noChangeAspect="1"/>
          </p:cNvPicPr>
          <p:nvPr/>
        </p:nvPicPr>
        <p:blipFill>
          <a:blip r:embed="rId4"/>
          <a:srcRect r="71630" b="-10794"/>
          <a:stretch>
            <a:fillRect/>
          </a:stretch>
        </p:blipFill>
        <p:spPr>
          <a:xfrm>
            <a:off x="5115599" y="3951816"/>
            <a:ext cx="656380" cy="713354"/>
          </a:xfrm>
          <a:prstGeom prst="rect">
            <a:avLst/>
          </a:prstGeom>
        </p:spPr>
      </p:pic>
      <p:pic>
        <p:nvPicPr>
          <p:cNvPr id="141" name="Graphic 140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51411" y="2665982"/>
            <a:ext cx="3009279" cy="1038201"/>
          </a:xfrm>
          <a:prstGeom prst="rect">
            <a:avLst/>
          </a:prstGeom>
        </p:spPr>
      </p:pic>
      <p:pic>
        <p:nvPicPr>
          <p:cNvPr id="144" name="Graphic 143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618648" y="3773462"/>
            <a:ext cx="3009279" cy="1038201"/>
          </a:xfrm>
          <a:prstGeom prst="rect">
            <a:avLst/>
          </a:prstGeom>
        </p:spPr>
      </p:pic>
      <p:pic>
        <p:nvPicPr>
          <p:cNvPr id="147" name="Graphic 146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618648" y="2663428"/>
            <a:ext cx="3009279" cy="1038201"/>
          </a:xfrm>
          <a:prstGeom prst="rect">
            <a:avLst/>
          </a:prstGeom>
        </p:spPr>
      </p:pic>
      <p:pic>
        <p:nvPicPr>
          <p:cNvPr id="150" name="Graphic 149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618648" y="4866633"/>
            <a:ext cx="3009279" cy="1038201"/>
          </a:xfrm>
          <a:prstGeom prst="rect">
            <a:avLst/>
          </a:prstGeom>
        </p:spPr>
      </p:pic>
      <p:pic>
        <p:nvPicPr>
          <p:cNvPr id="153" name="Graphic 152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618648" y="1588093"/>
            <a:ext cx="3009279" cy="1038201"/>
          </a:xfrm>
          <a:prstGeom prst="rect">
            <a:avLst/>
          </a:prstGeom>
        </p:spPr>
      </p:pic>
      <p:sp>
        <p:nvSpPr>
          <p:cNvPr id="154" name="TextBox 1"/>
          <p:cNvSpPr txBox="1"/>
          <p:nvPr/>
        </p:nvSpPr>
        <p:spPr>
          <a:xfrm>
            <a:off x="9515278" y="1744444"/>
            <a:ext cx="2804811" cy="76944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1100" b="1" dirty="0">
                <a:ea typeface="Helvetica Neue" panose="02000503000000020004" pitchFamily="2" charset="0"/>
                <a:cs typeface="Helvetica Neue" panose="02000503000000020004" pitchFamily="2" charset="0"/>
              </a:rPr>
              <a:t>SHARIF UNIVERSITY OF </a:t>
            </a:r>
          </a:p>
          <a:p>
            <a:r>
              <a:rPr lang="en-US" sz="1100" b="1" dirty="0">
                <a:ea typeface="Helvetica Neue" panose="02000503000000020004" pitchFamily="2" charset="0"/>
                <a:cs typeface="Helvetica Neue" panose="02000503000000020004" pitchFamily="2" charset="0"/>
              </a:rPr>
              <a:t>TECHNOLOGY, IRAN</a:t>
            </a:r>
          </a:p>
          <a:p>
            <a:r>
              <a:rPr lang="en-US" sz="1100" dirty="0" err="1">
                <a:ea typeface="Helvetica Neue" panose="02000503000000020004" pitchFamily="2" charset="0"/>
                <a:cs typeface="Helvetica Neue" panose="02000503000000020004" pitchFamily="2" charset="0"/>
              </a:rPr>
              <a:t>Programme</a:t>
            </a:r>
            <a:r>
              <a:rPr lang="en-US" sz="1100" dirty="0">
                <a:ea typeface="Helvetica Neue" panose="02000503000000020004" pitchFamily="2" charset="0"/>
                <a:cs typeface="Helvetica Neue" panose="02000503000000020004" pitchFamily="2" charset="0"/>
              </a:rPr>
              <a:t> (s) Joint Master I </a:t>
            </a:r>
          </a:p>
          <a:p>
            <a:r>
              <a:rPr lang="en-US" sz="1100" dirty="0">
                <a:ea typeface="Helvetica Neue" panose="02000503000000020004" pitchFamily="2" charset="0"/>
                <a:cs typeface="Helvetica Neue" panose="02000503000000020004" pitchFamily="2" charset="0"/>
              </a:rPr>
              <a:t>Joint PhD</a:t>
            </a:r>
            <a:endParaRPr lang="en-MY" sz="1100" dirty="0"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156" name="Graphic 155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26878" y="1605731"/>
            <a:ext cx="3009279" cy="1038201"/>
          </a:xfrm>
          <a:prstGeom prst="rect">
            <a:avLst/>
          </a:prstGeom>
        </p:spPr>
      </p:pic>
      <p:sp>
        <p:nvSpPr>
          <p:cNvPr id="157" name="TextBox 1"/>
          <p:cNvSpPr txBox="1"/>
          <p:nvPr/>
        </p:nvSpPr>
        <p:spPr>
          <a:xfrm>
            <a:off x="5923508" y="1771804"/>
            <a:ext cx="2804811" cy="107721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MY" sz="1100" b="1" dirty="0">
                <a:ea typeface="Helvetica Neue" panose="02000503000000020004" pitchFamily="2" charset="0"/>
                <a:cs typeface="Helvetica Neue" panose="02000503000000020004" pitchFamily="2" charset="0"/>
              </a:rPr>
              <a:t>KYUSHU INSTITUTE OF </a:t>
            </a:r>
          </a:p>
          <a:p>
            <a:r>
              <a:rPr lang="en-MY" sz="1100" b="1" dirty="0">
                <a:ea typeface="Helvetica Neue" panose="02000503000000020004" pitchFamily="2" charset="0"/>
                <a:cs typeface="Helvetica Neue" panose="02000503000000020004" pitchFamily="2" charset="0"/>
              </a:rPr>
              <a:t>TECHNOLOGY, JAPAN</a:t>
            </a:r>
          </a:p>
          <a:p>
            <a:r>
              <a:rPr lang="en-MY" sz="1100" dirty="0">
                <a:ea typeface="Helvetica Neue" panose="02000503000000020004" pitchFamily="2" charset="0"/>
                <a:cs typeface="Helvetica Neue" panose="02000503000000020004" pitchFamily="2" charset="0"/>
              </a:rPr>
              <a:t>Programme (s) Double Master l </a:t>
            </a:r>
          </a:p>
          <a:p>
            <a:r>
              <a:rPr lang="en-MY" sz="1100" dirty="0">
                <a:ea typeface="Helvetica Neue" panose="02000503000000020004" pitchFamily="2" charset="0"/>
                <a:cs typeface="Helvetica Neue" panose="02000503000000020004" pitchFamily="2" charset="0"/>
              </a:rPr>
              <a:t>Double PhD</a:t>
            </a:r>
          </a:p>
          <a:p>
            <a:endParaRPr lang="en-MY" sz="1000" b="1" dirty="0">
              <a:latin typeface="Montserrat" panose="00000500000000000000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endParaRPr lang="en-MY" sz="1000" dirty="0">
              <a:latin typeface="Montserrat" panose="00000500000000000000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159" name="Graphic 158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56050" y="522407"/>
            <a:ext cx="3009279" cy="1038201"/>
          </a:xfrm>
          <a:prstGeom prst="rect">
            <a:avLst/>
          </a:prstGeom>
        </p:spPr>
      </p:pic>
      <p:sp>
        <p:nvSpPr>
          <p:cNvPr id="160" name="TextBox 1"/>
          <p:cNvSpPr txBox="1"/>
          <p:nvPr/>
        </p:nvSpPr>
        <p:spPr>
          <a:xfrm>
            <a:off x="7452680" y="745433"/>
            <a:ext cx="2804811" cy="60016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1100" b="1" dirty="0">
                <a:ea typeface="Helvetica Neue" panose="02000503000000020004" pitchFamily="2" charset="0"/>
                <a:cs typeface="Helvetica Neue" panose="02000503000000020004" pitchFamily="2" charset="0"/>
              </a:rPr>
              <a:t>UNIVERSITY OF NEWCASTLE,</a:t>
            </a:r>
          </a:p>
          <a:p>
            <a:r>
              <a:rPr lang="en-US" sz="1100" b="1" dirty="0">
                <a:ea typeface="Helvetica Neue" panose="02000503000000020004" pitchFamily="2" charset="0"/>
                <a:cs typeface="Helvetica Neue" panose="02000503000000020004" pitchFamily="2" charset="0"/>
              </a:rPr>
              <a:t>AUSTRALIA</a:t>
            </a:r>
          </a:p>
          <a:p>
            <a:r>
              <a:rPr lang="en-US" sz="1100" dirty="0" err="1">
                <a:ea typeface="Helvetica Neue" panose="02000503000000020004" pitchFamily="2" charset="0"/>
                <a:cs typeface="Helvetica Neue" panose="02000503000000020004" pitchFamily="2" charset="0"/>
              </a:rPr>
              <a:t>Programme</a:t>
            </a:r>
            <a:r>
              <a:rPr lang="en-US" sz="1100" dirty="0">
                <a:ea typeface="Helvetica Neue" panose="02000503000000020004" pitchFamily="2" charset="0"/>
                <a:cs typeface="Helvetica Neue" panose="02000503000000020004" pitchFamily="2" charset="0"/>
              </a:rPr>
              <a:t> (s) Joint PhD</a:t>
            </a:r>
            <a:endParaRPr lang="en-MY" sz="1100" dirty="0"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162" name="Picture 161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6647961" y="887480"/>
            <a:ext cx="716505" cy="251970"/>
          </a:xfrm>
          <a:prstGeom prst="rect">
            <a:avLst/>
          </a:prstGeom>
        </p:spPr>
      </p:pic>
      <p:pic>
        <p:nvPicPr>
          <p:cNvPr id="163" name="Picture 162" descr="A logo of a company&#10;&#10;AI-generated content may be incorrect.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83636" y="1883703"/>
            <a:ext cx="540938" cy="483274"/>
          </a:xfrm>
          <a:prstGeom prst="rect">
            <a:avLst/>
          </a:prstGeom>
        </p:spPr>
      </p:pic>
      <p:pic>
        <p:nvPicPr>
          <p:cNvPr id="164" name="Picture 163"/>
          <p:cNvPicPr>
            <a:picLocks noChangeAspect="1"/>
          </p:cNvPicPr>
          <p:nvPr/>
        </p:nvPicPr>
        <p:blipFill>
          <a:blip r:embed="rId7" cstate="screen"/>
          <a:srcRect/>
          <a:stretch>
            <a:fillRect/>
          </a:stretch>
        </p:blipFill>
        <p:spPr>
          <a:xfrm>
            <a:off x="8753922" y="1771513"/>
            <a:ext cx="623730" cy="623731"/>
          </a:xfrm>
          <a:prstGeom prst="rect">
            <a:avLst/>
          </a:prstGeom>
        </p:spPr>
      </p:pic>
      <p:pic>
        <p:nvPicPr>
          <p:cNvPr id="165" name="Picture 164"/>
          <p:cNvPicPr>
            <a:picLocks noChangeAspect="1"/>
          </p:cNvPicPr>
          <p:nvPr/>
        </p:nvPicPr>
        <p:blipFill>
          <a:blip r:embed="rId8" cstate="screen"/>
          <a:srcRect/>
          <a:stretch>
            <a:fillRect/>
          </a:stretch>
        </p:blipFill>
        <p:spPr>
          <a:xfrm>
            <a:off x="5178205" y="2849619"/>
            <a:ext cx="643043" cy="646717"/>
          </a:xfrm>
          <a:prstGeom prst="rect">
            <a:avLst/>
          </a:prstGeom>
        </p:spPr>
      </p:pic>
      <p:sp>
        <p:nvSpPr>
          <p:cNvPr id="166" name="TextBox 1"/>
          <p:cNvSpPr txBox="1"/>
          <p:nvPr/>
        </p:nvSpPr>
        <p:spPr>
          <a:xfrm>
            <a:off x="5909969" y="2909859"/>
            <a:ext cx="2053840" cy="60016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altLang="en-MY" sz="1100" b="1" dirty="0">
                <a:latin typeface="Montserrat" panose="00000500000000000000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MAEJO UNIVERSITY, </a:t>
            </a:r>
          </a:p>
          <a:p>
            <a:r>
              <a:rPr lang="en-US" altLang="en-MY" sz="1100" b="1" dirty="0">
                <a:latin typeface="Montserrat" panose="00000500000000000000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THAILAND</a:t>
            </a:r>
          </a:p>
          <a:p>
            <a:r>
              <a:rPr lang="en-MY" sz="1100" dirty="0"/>
              <a:t>Programme (s) Dual PhD</a:t>
            </a:r>
            <a:endParaRPr lang="en-US" altLang="en-MY" sz="1100" dirty="0">
              <a:latin typeface="Montserrat" panose="00000500000000000000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167" name="Picture 166"/>
          <p:cNvPicPr>
            <a:picLocks noChangeAspect="1"/>
          </p:cNvPicPr>
          <p:nvPr/>
        </p:nvPicPr>
        <p:blipFill>
          <a:blip r:embed="rId9"/>
          <a:srcRect r="71231" b="-16007"/>
          <a:stretch>
            <a:fillRect/>
          </a:stretch>
        </p:blipFill>
        <p:spPr>
          <a:xfrm>
            <a:off x="8734635" y="2834126"/>
            <a:ext cx="743019" cy="778985"/>
          </a:xfrm>
          <a:prstGeom prst="rect">
            <a:avLst/>
          </a:prstGeom>
        </p:spPr>
      </p:pic>
      <p:sp>
        <p:nvSpPr>
          <p:cNvPr id="168" name="TextBox 167"/>
          <p:cNvSpPr txBox="1"/>
          <p:nvPr/>
        </p:nvSpPr>
        <p:spPr>
          <a:xfrm>
            <a:off x="9506655" y="2917647"/>
            <a:ext cx="2999436" cy="60016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MY" sz="1100" b="1" dirty="0">
                <a:latin typeface="Montserrat" panose="00000500000000000000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IPB UNIVERSITY</a:t>
            </a:r>
          </a:p>
          <a:p>
            <a:r>
              <a:rPr lang="en-US" sz="1100" dirty="0" err="1"/>
              <a:t>Programme</a:t>
            </a:r>
            <a:r>
              <a:rPr lang="en-US" sz="1100" dirty="0"/>
              <a:t> (s) Dual Master I </a:t>
            </a:r>
          </a:p>
          <a:p>
            <a:r>
              <a:rPr lang="en-US" sz="1100" dirty="0"/>
              <a:t>Dual PhD</a:t>
            </a:r>
            <a:endParaRPr lang="en-MY" sz="1100" dirty="0">
              <a:latin typeface="Montserrat" panose="00000500000000000000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70" name="TextBox 169"/>
          <p:cNvSpPr txBox="1"/>
          <p:nvPr/>
        </p:nvSpPr>
        <p:spPr>
          <a:xfrm>
            <a:off x="5949921" y="5147771"/>
            <a:ext cx="2999436" cy="76944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MY" sz="1100" b="1" dirty="0">
                <a:ea typeface="Helvetica Neue" panose="02000503000000020004" pitchFamily="2" charset="0"/>
                <a:cs typeface="Helvetica Neue" panose="02000503000000020004" pitchFamily="2" charset="0"/>
              </a:rPr>
              <a:t>ISLAMIC AZAD UNIVERSITY </a:t>
            </a:r>
          </a:p>
          <a:p>
            <a:r>
              <a:rPr lang="en-MY" sz="1100" b="1" dirty="0">
                <a:ea typeface="Helvetica Neue" panose="02000503000000020004" pitchFamily="2" charset="0"/>
                <a:cs typeface="Helvetica Neue" panose="02000503000000020004" pitchFamily="2" charset="0"/>
              </a:rPr>
              <a:t>OF ISFAHAN, IRAN</a:t>
            </a:r>
          </a:p>
          <a:p>
            <a:r>
              <a:rPr lang="en-US" sz="1100" dirty="0" err="1"/>
              <a:t>Programme</a:t>
            </a:r>
            <a:r>
              <a:rPr lang="en-US" sz="1100" dirty="0"/>
              <a:t> (s) Dual Master I </a:t>
            </a:r>
          </a:p>
          <a:p>
            <a:r>
              <a:rPr lang="en-US" sz="1100" dirty="0"/>
              <a:t>Dual PhD</a:t>
            </a:r>
            <a:endParaRPr lang="en-MY" sz="1100" dirty="0"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171" name="Picture 170"/>
          <p:cNvPicPr>
            <a:picLocks noChangeAspect="1"/>
          </p:cNvPicPr>
          <p:nvPr/>
        </p:nvPicPr>
        <p:blipFill>
          <a:blip r:embed="rId10"/>
          <a:srcRect t="-17473" r="55985"/>
          <a:stretch>
            <a:fillRect/>
          </a:stretch>
        </p:blipFill>
        <p:spPr>
          <a:xfrm>
            <a:off x="8770959" y="3870867"/>
            <a:ext cx="655491" cy="693636"/>
          </a:xfrm>
          <a:prstGeom prst="rect">
            <a:avLst/>
          </a:prstGeom>
        </p:spPr>
      </p:pic>
      <p:sp>
        <p:nvSpPr>
          <p:cNvPr id="172" name="TextBox 171"/>
          <p:cNvSpPr txBox="1"/>
          <p:nvPr/>
        </p:nvSpPr>
        <p:spPr>
          <a:xfrm>
            <a:off x="9515278" y="3938619"/>
            <a:ext cx="2999436" cy="76944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MY" sz="1100" b="1" dirty="0">
                <a:latin typeface="Montserrat" panose="00000500000000000000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KASETSART UNIVERSITY, </a:t>
            </a:r>
          </a:p>
          <a:p>
            <a:r>
              <a:rPr lang="en-MY" sz="1100" b="1" dirty="0">
                <a:latin typeface="Montserrat" panose="00000500000000000000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THAILAND</a:t>
            </a:r>
          </a:p>
          <a:p>
            <a:r>
              <a:rPr lang="en-US" sz="1100" dirty="0" err="1"/>
              <a:t>Programme</a:t>
            </a:r>
            <a:r>
              <a:rPr lang="en-US" sz="1100" dirty="0"/>
              <a:t> (s) Dual Master I</a:t>
            </a:r>
          </a:p>
          <a:p>
            <a:r>
              <a:rPr lang="en-US" sz="1100" dirty="0"/>
              <a:t>Dual PhD</a:t>
            </a:r>
            <a:endParaRPr lang="en-MY" sz="1100" dirty="0">
              <a:latin typeface="Montserrat" panose="00000500000000000000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173" name="Picture 17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37312" y="5181039"/>
            <a:ext cx="476811" cy="476811"/>
          </a:xfrm>
          <a:prstGeom prst="rect">
            <a:avLst/>
          </a:prstGeom>
        </p:spPr>
      </p:pic>
      <p:pic>
        <p:nvPicPr>
          <p:cNvPr id="174" name="Picture 5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291"/>
          <a:stretch>
            <a:fillRect/>
          </a:stretch>
        </p:blipFill>
        <p:spPr bwMode="auto">
          <a:xfrm>
            <a:off x="8686712" y="4588488"/>
            <a:ext cx="786085" cy="1574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5" name="TextBox 1"/>
          <p:cNvSpPr txBox="1"/>
          <p:nvPr/>
        </p:nvSpPr>
        <p:spPr>
          <a:xfrm>
            <a:off x="9515278" y="5045449"/>
            <a:ext cx="2677257" cy="60016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MY" sz="1100" b="1" dirty="0">
                <a:ea typeface="Helvetica Neue" panose="02000503000000020004" pitchFamily="2" charset="0"/>
                <a:cs typeface="Helvetica Neue" panose="02000503000000020004" pitchFamily="2" charset="0"/>
              </a:rPr>
              <a:t>NATIONAL TAIWAN </a:t>
            </a:r>
          </a:p>
          <a:p>
            <a:r>
              <a:rPr lang="en-MY" sz="1100" b="1" dirty="0">
                <a:ea typeface="Helvetica Neue" panose="02000503000000020004" pitchFamily="2" charset="0"/>
                <a:cs typeface="Helvetica Neue" panose="02000503000000020004" pitchFamily="2" charset="0"/>
              </a:rPr>
              <a:t>UNIVERSITY, TAIWAN</a:t>
            </a:r>
          </a:p>
          <a:p>
            <a:r>
              <a:rPr lang="en-MY" sz="1100" dirty="0"/>
              <a:t>Programme (s) Dual PhD</a:t>
            </a:r>
            <a:endParaRPr lang="en-MY" sz="1100" dirty="0"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TextBox 86"/>
          <p:cNvSpPr txBox="1"/>
          <p:nvPr/>
        </p:nvSpPr>
        <p:spPr>
          <a:xfrm>
            <a:off x="4183714" y="269787"/>
            <a:ext cx="38245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sz="2000" dirty="0"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STRATEGIC </a:t>
            </a:r>
            <a:r>
              <a:rPr lang="en-US" sz="2000" b="1" dirty="0">
                <a:solidFill>
                  <a:srgbClr val="9E0732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COLLABORATION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276528" y="810103"/>
            <a:ext cx="282632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b="1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Information </a:t>
            </a:r>
            <a:r>
              <a:rPr lang="en-US" sz="1100" b="0" i="0" u="none" strike="noStrike" baseline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| as of July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2026</a:t>
            </a:r>
            <a:endParaRPr lang="en-MY" sz="11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581315" y="1159136"/>
            <a:ext cx="7357275" cy="3911719"/>
            <a:chOff x="3984829" y="1246615"/>
            <a:chExt cx="7841121" cy="4168979"/>
          </a:xfrm>
        </p:grpSpPr>
        <p:sp>
          <p:nvSpPr>
            <p:cNvPr id="4" name="TextBox 3"/>
            <p:cNvSpPr txBox="1"/>
            <p:nvPr/>
          </p:nvSpPr>
          <p:spPr>
            <a:xfrm>
              <a:off x="3984829" y="1345030"/>
              <a:ext cx="1326639" cy="328019"/>
            </a:xfrm>
            <a:prstGeom prst="rect">
              <a:avLst/>
            </a:prstGeom>
            <a:noFill/>
            <a:ln w="2222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MY" sz="1400" b="1" dirty="0"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Montserrat" panose="00000500000000000000" pitchFamily="2" charset="0"/>
                  <a:cs typeface="Arial" panose="020B0604020202020204" pitchFamily="34" charset="0"/>
                </a:rPr>
                <a:t>America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0399116" y="4857966"/>
              <a:ext cx="718501" cy="5576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endParaRPr lang="en-MY" sz="2800" b="1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6563737" y="4674273"/>
              <a:ext cx="1326639" cy="32801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MY" sz="1400" b="1" dirty="0"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Montserrat" panose="00000500000000000000" pitchFamily="2" charset="0"/>
                  <a:cs typeface="Arial" panose="020B0604020202020204" pitchFamily="34" charset="0"/>
                </a:rPr>
                <a:t>Africa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9732702" y="1737194"/>
              <a:ext cx="1465223" cy="32801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MY" sz="1400" b="1" dirty="0"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Montserrat" panose="00000500000000000000" pitchFamily="2" charset="0"/>
                  <a:cs typeface="Arial" panose="020B0604020202020204" pitchFamily="34" charset="0"/>
                </a:rPr>
                <a:t>Asia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8247954" y="1702579"/>
              <a:ext cx="759777" cy="5576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r>
                <a:rPr lang="en-MY" sz="2800" b="1" dirty="0"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0816094" y="1612046"/>
              <a:ext cx="1009856" cy="5576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MY" sz="2800" b="1" dirty="0"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65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775521" y="4559466"/>
              <a:ext cx="718501" cy="5576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MY" sz="2800" b="1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138934" y="1246615"/>
              <a:ext cx="759777" cy="5576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  <a:endParaRPr lang="en-MY" sz="2800" b="1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9164043" y="4981396"/>
              <a:ext cx="1326639" cy="32801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MY" sz="1400" b="1" dirty="0"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Montserrat" panose="00000500000000000000" pitchFamily="2" charset="0"/>
                  <a:cs typeface="Arial" panose="020B0604020202020204" pitchFamily="34" charset="0"/>
                </a:rPr>
                <a:t>Oceania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011483" y="1812192"/>
              <a:ext cx="1465222" cy="32801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MY" sz="1400" b="1" dirty="0">
                  <a:solidFill>
                    <a:schemeClr val="bg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Montserrat" panose="00000500000000000000" pitchFamily="2" charset="0"/>
                  <a:cs typeface="Arial" panose="020B0604020202020204" pitchFamily="34" charset="0"/>
                </a:rPr>
                <a:t>Europe</a:t>
              </a: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832375" y="1356843"/>
            <a:ext cx="1503770" cy="523220"/>
          </a:xfrm>
          <a:prstGeom prst="rect">
            <a:avLst/>
          </a:prstGeom>
          <a:solidFill>
            <a:srgbClr val="B21A43"/>
          </a:solidFill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800" b="1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Montserrat" panose="00000500000000000000" pitchFamily="2" charset="0"/>
              </a:rPr>
              <a:t>216</a:t>
            </a:r>
            <a:endParaRPr kumimoji="0" lang="en-US" altLang="en-US" sz="2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Montserrat" panose="00000500000000000000" pitchFamily="2" charset="0"/>
            </a:endParaRPr>
          </a:p>
        </p:txBody>
      </p:sp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736971" y="643446"/>
            <a:ext cx="244437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2000" b="1" i="0" u="none" strike="noStrike" cap="none" normalizeH="0" baseline="0" dirty="0">
                <a:ln>
                  <a:noFill/>
                </a:ln>
                <a:effectLst/>
                <a:latin typeface="Helvetica" pitchFamily="2" charset="0"/>
              </a:rPr>
              <a:t>International MoU/</a:t>
            </a:r>
            <a:r>
              <a:rPr kumimoji="0" lang="en-US" altLang="en-US" sz="2000" b="1" i="0" u="none" strike="noStrike" cap="none" normalizeH="0" baseline="0" dirty="0" err="1">
                <a:ln>
                  <a:noFill/>
                </a:ln>
                <a:effectLst/>
                <a:latin typeface="Helvetica" pitchFamily="2" charset="0"/>
              </a:rPr>
              <a:t>MoA</a:t>
            </a:r>
            <a:endParaRPr kumimoji="0" lang="en-US" altLang="en-US" sz="2000" b="1" i="0" u="none" strike="noStrike" cap="none" normalizeH="0" baseline="0" dirty="0">
              <a:ln>
                <a:noFill/>
              </a:ln>
              <a:effectLst/>
              <a:latin typeface="Helvetica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36971" y="1940823"/>
            <a:ext cx="25668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sz="1400" dirty="0">
                <a:latin typeface="Montserrat" panose="00000500000000000000" pitchFamily="2" charset="0"/>
              </a:rPr>
              <a:t>Numbers of Collaboration by Continent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32375" y="5529709"/>
            <a:ext cx="1503770" cy="523220"/>
          </a:xfrm>
          <a:prstGeom prst="rect">
            <a:avLst/>
          </a:prstGeom>
          <a:solidFill>
            <a:srgbClr val="B21A43"/>
          </a:solidFill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Montserrat" panose="00000500000000000000" pitchFamily="2" charset="0"/>
              </a:rPr>
              <a:t>264</a:t>
            </a:r>
          </a:p>
        </p:txBody>
      </p:sp>
      <p:sp>
        <p:nvSpPr>
          <p:cNvPr id="19" name="Rectangle 1"/>
          <p:cNvSpPr>
            <a:spLocks noChangeArrowheads="1"/>
          </p:cNvSpPr>
          <p:nvPr/>
        </p:nvSpPr>
        <p:spPr bwMode="auto">
          <a:xfrm>
            <a:off x="736971" y="4830643"/>
            <a:ext cx="256680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2000" b="1" i="0" u="none" strike="noStrike" cap="none" normalizeH="0" baseline="0" dirty="0">
                <a:ln>
                  <a:noFill/>
                </a:ln>
                <a:effectLst/>
                <a:latin typeface="Helvetica" pitchFamily="2" charset="0"/>
              </a:rPr>
              <a:t>Domestic MoU/</a:t>
            </a:r>
            <a:r>
              <a:rPr kumimoji="0" lang="en-US" altLang="en-US" sz="2000" b="1" i="0" u="none" strike="noStrike" cap="none" normalizeH="0" baseline="0" dirty="0" err="1">
                <a:ln>
                  <a:noFill/>
                </a:ln>
                <a:effectLst/>
                <a:latin typeface="Helvetica" pitchFamily="2" charset="0"/>
              </a:rPr>
              <a:t>MoA</a:t>
            </a:r>
            <a:endParaRPr kumimoji="0" lang="en-US" altLang="en-US" sz="2000" b="1" i="0" u="none" strike="noStrike" cap="none" normalizeH="0" baseline="0" dirty="0">
              <a:ln>
                <a:noFill/>
              </a:ln>
              <a:effectLst/>
              <a:latin typeface="Helvetica" pitchFamily="2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767822" y="5219600"/>
            <a:ext cx="932630" cy="8490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Montserrat" panose="00000500000000000000" pitchFamily="2" charset="0"/>
              </a:rPr>
              <a:t>225</a:t>
            </a:r>
            <a:endParaRPr lang="en-MY" sz="2400" b="1" dirty="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  <p:sp>
        <p:nvSpPr>
          <p:cNvPr id="21" name="Rectangle 1"/>
          <p:cNvSpPr>
            <a:spLocks noChangeArrowheads="1"/>
          </p:cNvSpPr>
          <p:nvPr/>
        </p:nvSpPr>
        <p:spPr bwMode="auto">
          <a:xfrm>
            <a:off x="3700452" y="5219599"/>
            <a:ext cx="1339701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0"/>
              </a:rPr>
              <a:t>Industries </a:t>
            </a:r>
            <a:r>
              <a:rPr lang="en-US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</a:rPr>
              <a:t>and NGO</a:t>
            </a:r>
            <a:endParaRPr kumimoji="0" lang="en-US" altLang="en-US" sz="1600" b="1" i="0" u="none" strike="noStrike" cap="none" normalizeH="0" baseline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Montserrat" panose="00000500000000000000" pitchFamily="2" charset="0"/>
            </a:endParaRPr>
          </a:p>
        </p:txBody>
      </p:sp>
      <p:sp>
        <p:nvSpPr>
          <p:cNvPr id="22" name="Rectangle 1"/>
          <p:cNvSpPr>
            <a:spLocks noChangeArrowheads="1"/>
          </p:cNvSpPr>
          <p:nvPr/>
        </p:nvSpPr>
        <p:spPr bwMode="auto">
          <a:xfrm>
            <a:off x="3700452" y="5805697"/>
            <a:ext cx="1339701" cy="26161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1100" i="0" u="none" strike="noStrike" cap="none" normalizeH="0" baseline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Montserrat" panose="00000500000000000000" pitchFamily="2" charset="0"/>
              </a:rPr>
              <a:t>Collaborations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322333" y="5219600"/>
            <a:ext cx="932630" cy="8490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Montserrat" panose="00000500000000000000" pitchFamily="2" charset="0"/>
              </a:rPr>
              <a:t>32</a:t>
            </a:r>
            <a:endParaRPr lang="en-MY" sz="2400" b="1" dirty="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  <p:sp>
        <p:nvSpPr>
          <p:cNvPr id="24" name="Rectangle 1"/>
          <p:cNvSpPr>
            <a:spLocks noChangeArrowheads="1"/>
          </p:cNvSpPr>
          <p:nvPr/>
        </p:nvSpPr>
        <p:spPr bwMode="auto">
          <a:xfrm>
            <a:off x="6254963" y="5219600"/>
            <a:ext cx="1843158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0"/>
              </a:rPr>
              <a:t>Government Agencies</a:t>
            </a:r>
          </a:p>
        </p:txBody>
      </p:sp>
      <p:sp>
        <p:nvSpPr>
          <p:cNvPr id="25" name="Rectangle 1"/>
          <p:cNvSpPr>
            <a:spLocks noChangeArrowheads="1"/>
          </p:cNvSpPr>
          <p:nvPr/>
        </p:nvSpPr>
        <p:spPr bwMode="auto">
          <a:xfrm>
            <a:off x="6254963" y="5805697"/>
            <a:ext cx="1843158" cy="26161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1100" i="0" u="none" strike="noStrike" cap="none" normalizeH="0" baseline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Montserrat" panose="00000500000000000000" pitchFamily="2" charset="0"/>
              </a:rPr>
              <a:t>Collaborations</a:t>
            </a:r>
          </a:p>
        </p:txBody>
      </p:sp>
      <p:sp>
        <p:nvSpPr>
          <p:cNvPr id="26" name="Rectangle 25"/>
          <p:cNvSpPr/>
          <p:nvPr/>
        </p:nvSpPr>
        <p:spPr>
          <a:xfrm>
            <a:off x="8343898" y="5219600"/>
            <a:ext cx="932630" cy="8490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Montserrat" panose="00000500000000000000" pitchFamily="2" charset="0"/>
              </a:rPr>
              <a:t>11</a:t>
            </a:r>
            <a:endParaRPr lang="en-MY" sz="2400" b="1" dirty="0">
              <a:solidFill>
                <a:schemeClr val="tx1"/>
              </a:solidFill>
              <a:latin typeface="Montserrat" panose="00000500000000000000" pitchFamily="2" charset="0"/>
            </a:endParaRPr>
          </a:p>
        </p:txBody>
      </p:sp>
      <p:sp>
        <p:nvSpPr>
          <p:cNvPr id="27" name="Rectangle 1"/>
          <p:cNvSpPr>
            <a:spLocks noChangeArrowheads="1"/>
          </p:cNvSpPr>
          <p:nvPr/>
        </p:nvSpPr>
        <p:spPr bwMode="auto">
          <a:xfrm>
            <a:off x="9276528" y="5219600"/>
            <a:ext cx="1843158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Montserrat" panose="00000500000000000000" pitchFamily="2" charset="0"/>
              </a:rPr>
              <a:t>Universities and</a:t>
            </a:r>
            <a:r>
              <a:rPr lang="en-US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</a:rPr>
              <a:t> Institute</a:t>
            </a:r>
            <a:endParaRPr kumimoji="0" lang="en-US" altLang="en-US" sz="1600" b="1" i="0" u="none" strike="noStrike" cap="none" normalizeH="0" baseline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Montserrat" panose="00000500000000000000" pitchFamily="2" charset="0"/>
            </a:endParaRPr>
          </a:p>
        </p:txBody>
      </p:sp>
      <p:sp>
        <p:nvSpPr>
          <p:cNvPr id="28" name="Rectangle 1"/>
          <p:cNvSpPr>
            <a:spLocks noChangeArrowheads="1"/>
          </p:cNvSpPr>
          <p:nvPr/>
        </p:nvSpPr>
        <p:spPr bwMode="auto">
          <a:xfrm>
            <a:off x="9276528" y="5805697"/>
            <a:ext cx="1843158" cy="26161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1100" i="0" u="none" strike="noStrike" cap="none" normalizeH="0" baseline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Montserrat" panose="00000500000000000000" pitchFamily="2" charset="0"/>
              </a:rPr>
              <a:t>Collaborations</a:t>
            </a:r>
          </a:p>
        </p:txBody>
      </p:sp>
      <p:sp>
        <p:nvSpPr>
          <p:cNvPr id="29" name="Rectangle 1"/>
          <p:cNvSpPr>
            <a:spLocks noChangeArrowheads="1"/>
          </p:cNvSpPr>
          <p:nvPr/>
        </p:nvSpPr>
        <p:spPr bwMode="auto">
          <a:xfrm>
            <a:off x="736970" y="2643258"/>
            <a:ext cx="3352799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400" b="1" dirty="0">
                <a:latin typeface="Helvetica" pitchFamily="2" charset="0"/>
              </a:rPr>
              <a:t>Total Domestic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400" b="1" dirty="0">
                <a:latin typeface="Helvetica" pitchFamily="2" charset="0"/>
              </a:rPr>
              <a:t>a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effectLst/>
                <a:latin typeface="Helvetica" pitchFamily="2" charset="0"/>
              </a:rPr>
              <a:t>nd International Collaborations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36970" y="3844733"/>
            <a:ext cx="3352799" cy="830997"/>
          </a:xfrm>
          <a:prstGeom prst="rect">
            <a:avLst/>
          </a:prstGeom>
          <a:solidFill>
            <a:srgbClr val="B21A43"/>
          </a:solidFill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4800" b="1" dirty="0">
                <a:solidFill>
                  <a:schemeClr val="bg1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Montserrat" panose="00000500000000000000" pitchFamily="2" charset="0"/>
              </a:rPr>
              <a:t>480</a:t>
            </a:r>
            <a:endParaRPr kumimoji="0" lang="en-US" altLang="en-US" sz="48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Montserrat" panose="00000500000000000000" pitchFamily="2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368</TotalTime>
  <Words>950</Words>
  <Application>Microsoft Office PowerPoint</Application>
  <PresentationFormat>Widescreen</PresentationFormat>
  <Paragraphs>263</Paragraphs>
  <Slides>10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22" baseType="lpstr">
      <vt:lpstr>Aptos</vt:lpstr>
      <vt:lpstr>Aptos Display</vt:lpstr>
      <vt:lpstr>Arial</vt:lpstr>
      <vt:lpstr>Helvetica</vt:lpstr>
      <vt:lpstr>Helvetica Light</vt:lpstr>
      <vt:lpstr>Helvetica Neue</vt:lpstr>
      <vt:lpstr>Helvetica Neue Light</vt:lpstr>
      <vt:lpstr>Helvetica Neue Medium</vt:lpstr>
      <vt:lpstr>Helvetica-Bold</vt:lpstr>
      <vt:lpstr>Montserrat</vt:lpstr>
      <vt:lpstr>Tahoma</vt:lpstr>
      <vt:lpstr>Office Theme</vt:lpstr>
      <vt:lpstr>Title: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Tajuk:</dc:title>
  <dc:creator>Coscomm UPM</dc:creator>
  <cp:lastModifiedBy>AISAHIDA BINTI MD. ALI</cp:lastModifiedBy>
  <cp:revision>107</cp:revision>
  <cp:lastPrinted>2026-04-01T08:54:00Z</cp:lastPrinted>
  <dcterms:created xsi:type="dcterms:W3CDTF">2024-04-26T03:03:00Z</dcterms:created>
  <dcterms:modified xsi:type="dcterms:W3CDTF">2026-07-17T06:50:12Z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CD8857F956B744E1B3FAB9F08C603A22_13</vt:lpwstr>
  </property>
  <property fmtid="{D5CDD505-2E9C-101B-9397-08002B2CF9AE}" pid="3" name="KSOProductBuildVer">
    <vt:lpwstr>1033-12.1.0.26880</vt:lpwstr>
  </property>
</Properties>
</file>