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5.svg" ContentType="image/svg+xml"/>
  <Override PartName="/ppt/media/image5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9" r:id="rId5"/>
    <p:sldId id="260" r:id="rId6"/>
    <p:sldId id="261" r:id="rId8"/>
    <p:sldId id="265" r:id="rId9"/>
    <p:sldId id="262" r:id="rId10"/>
    <p:sldId id="267" r:id="rId11"/>
    <p:sldId id="264" r:id="rId12"/>
    <p:sldId id="258" r:id="rId13"/>
  </p:sldIdLst>
  <p:sldSz cx="12192000" cy="6858000"/>
  <p:notesSz cx="6797675" cy="992632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B41"/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5"/>
    <p:restoredTop sz="94296" autoAdjust="0"/>
  </p:normalViewPr>
  <p:slideViewPr>
    <p:cSldViewPr snapToGrid="0">
      <p:cViewPr varScale="1">
        <p:scale>
          <a:sx n="104" d="100"/>
          <a:sy n="104" d="100"/>
        </p:scale>
        <p:origin x="11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2F45E-F8C7-4E96-B2EE-5B4857C4E839}" type="datetimeFigureOut">
              <a:rPr lang="en-MY" smtClean="0"/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BB48F-BB1B-4D2D-AE7F-B910F2D4C9AD}" type="slidenum">
              <a:rPr lang="en-MY" smtClean="0"/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B48F-BB1B-4D2D-AE7F-B910F2D4C9AD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B48F-BB1B-4D2D-AE7F-B910F2D4C9AD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jpe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9" Type="http://schemas.openxmlformats.org/officeDocument/2006/relationships/image" Target="../media/image22.png"/><Relationship Id="rId18" Type="http://schemas.openxmlformats.org/officeDocument/2006/relationships/image" Target="../media/image21.svg"/><Relationship Id="rId17" Type="http://schemas.openxmlformats.org/officeDocument/2006/relationships/image" Target="../media/image20.png"/><Relationship Id="rId16" Type="http://schemas.openxmlformats.org/officeDocument/2006/relationships/image" Target="../media/image19.svg"/><Relationship Id="rId15" Type="http://schemas.openxmlformats.org/officeDocument/2006/relationships/image" Target="../media/image18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emf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3.svg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2.png"/><Relationship Id="rId1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11" Type="http://schemas.openxmlformats.org/officeDocument/2006/relationships/image" Target="../media/image63.jpeg"/><Relationship Id="rId10" Type="http://schemas.openxmlformats.org/officeDocument/2006/relationships/image" Target="../media/image62.png"/><Relationship Id="rId1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Title:</a:t>
            </a:r>
            <a:endParaRPr lang="en-US" sz="40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/>
              <a:t>Name: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32775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/>
              <a:t>Thank you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MISSION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To make meaningful contributions to the creation of prosperity and development of the nation and the well-being of all human beings through the exploration and dissemination of knowledge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 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EDUCATIONAL GOAL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Produce superior </a:t>
            </a:r>
            <a:r>
              <a:rPr lang="en-US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raduates who are holistic, </a:t>
            </a:r>
            <a:r>
              <a:rPr lang="en-US" dirty="0" err="1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endParaRPr lang="en-US" dirty="0">
              <a:solidFill>
                <a:srgbClr val="333333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  <a:sym typeface="+mn-ea"/>
            </a:endParaRPr>
          </a:p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atriotic and resilient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VALUES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Diversity, Sustainability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NICHE AREA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defRPr/>
            </a:pP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Agriculture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VISION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defRPr/>
            </a:pP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To become a university of international repute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10654" r="4783" b="38635"/>
          <a:stretch>
            <a:fillRect/>
          </a:stretch>
        </p:blipFill>
        <p:spPr>
          <a:xfrm>
            <a:off x="10627179" y="2476278"/>
            <a:ext cx="1068710" cy="118914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020239" y="5065515"/>
            <a:ext cx="2186207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Ir. Dr.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Maznah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Sarhan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  <a:endParaRPr lang="en-US" sz="100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Development Office &amp;</a:t>
            </a:r>
            <a:endParaRPr lang="en-US" sz="100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Asset Management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06" y="5000745"/>
            <a:ext cx="1241563" cy="591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190085" y="3968887"/>
            <a:ext cx="870600" cy="107134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395" y="5000745"/>
            <a:ext cx="1241563" cy="5912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612359" y="3878331"/>
            <a:ext cx="1071268" cy="115906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706" y="5000745"/>
            <a:ext cx="1241563" cy="5912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0692197" y="3950037"/>
            <a:ext cx="770065" cy="108164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322" y="5000745"/>
            <a:ext cx="1241563" cy="5912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33" y="5000745"/>
            <a:ext cx="1241562" cy="5912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582244" y="2555606"/>
            <a:ext cx="973983" cy="1189142"/>
          </a:xfrm>
          <a:prstGeom prst="rect">
            <a:avLst/>
          </a:prstGeom>
        </p:spPr>
      </p:pic>
      <p:sp>
        <p:nvSpPr>
          <p:cNvPr id="91" name="TextBox 41"/>
          <p:cNvSpPr txBox="1"/>
          <p:nvPr/>
        </p:nvSpPr>
        <p:spPr>
          <a:xfrm>
            <a:off x="3141981" y="3040869"/>
            <a:ext cx="208992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Zamberi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Sekawi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(Research &amp; Innovation)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92" name="TextBox 41"/>
          <p:cNvSpPr txBox="1"/>
          <p:nvPr/>
        </p:nvSpPr>
        <p:spPr>
          <a:xfrm>
            <a:off x="318198" y="3028404"/>
            <a:ext cx="235584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 </a:t>
            </a: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(Academic &amp; International)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93" name="TextBox 41"/>
          <p:cNvSpPr txBox="1"/>
          <p:nvPr/>
        </p:nvSpPr>
        <p:spPr>
          <a:xfrm>
            <a:off x="5629245" y="3033373"/>
            <a:ext cx="20643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Arifin Abdu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(Student Affairs &amp; Alumni)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19920" y="3877443"/>
            <a:ext cx="982094" cy="1129970"/>
          </a:xfrm>
          <a:prstGeom prst="rect">
            <a:avLst/>
          </a:prstGeom>
        </p:spPr>
      </p:pic>
      <p:sp>
        <p:nvSpPr>
          <p:cNvPr id="95" name="TextBox 41"/>
          <p:cNvSpPr txBox="1"/>
          <p:nvPr/>
        </p:nvSpPr>
        <p:spPr>
          <a:xfrm>
            <a:off x="2293673" y="4963974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659" y="3659464"/>
            <a:ext cx="2756230" cy="88766"/>
          </a:xfrm>
          <a:prstGeom prst="rect">
            <a:avLst/>
          </a:prstGeom>
        </p:spPr>
      </p:pic>
      <p:sp>
        <p:nvSpPr>
          <p:cNvPr id="100" name="TextBox 41"/>
          <p:cNvSpPr txBox="1"/>
          <p:nvPr/>
        </p:nvSpPr>
        <p:spPr>
          <a:xfrm>
            <a:off x="8359893" y="2979669"/>
            <a:ext cx="2332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Dr. Shamsul Bahri 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(Industry &amp; Community Relations)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1" name="TextBox 41"/>
          <p:cNvSpPr txBox="1"/>
          <p:nvPr/>
        </p:nvSpPr>
        <p:spPr>
          <a:xfrm>
            <a:off x="3667686" y="1750246"/>
            <a:ext cx="249940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sv-SE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Dato' Prof. Ir. Dr.</a:t>
            </a:r>
            <a:endParaRPr lang="sv-SE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685800"/>
            <a:r>
              <a:rPr lang="sv-SE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Farhan Mohd Sadullah FASc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  <a:sym typeface="+mn-ea"/>
              </a:rPr>
              <a:t>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02" name="Picture 101" descr="A person in a suit and tie&#10;&#10;Description automatically generated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068507" y="1098864"/>
            <a:ext cx="1161789" cy="124180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8415" y="3668264"/>
            <a:ext cx="2482957" cy="7996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379" y="3668264"/>
            <a:ext cx="2482957" cy="7996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205" y="3668264"/>
            <a:ext cx="2482957" cy="79965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318197" y="5065074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Muhazam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Mansor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Registrar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961246" y="5071334"/>
            <a:ext cx="160665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Mdm. Siti Amira Shukor</a:t>
            </a:r>
            <a:endParaRPr lang="en-US" sz="100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  <a:sym typeface="+mn-ea"/>
              </a:rPr>
              <a:t>Bursar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86042" y="5066047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Ms.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Chief Librarian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688458" y="5068023"/>
            <a:ext cx="172725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Assoc. Prof. Dr.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Dahlia Zawawi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  <a:endParaRPr lang="en-US" sz="100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Centre for Corporate Strategy &amp; Relations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422381" y="5071574"/>
            <a:ext cx="17182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Dr.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Shahrul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Razid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Sarbini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  <a:endParaRPr lang="en-US" sz="100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321315" y="380451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UNIVERSITY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MANAGEMENT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9" y="5000745"/>
            <a:ext cx="1241562" cy="59122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145" y="5000745"/>
            <a:ext cx="1241562" cy="5912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April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9397" y="5071926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Mr. Muhammad Adil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>
              <a:defRPr/>
            </a:pPr>
            <a:r>
              <a:rPr lang="en-US" sz="1000" i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Legal </a:t>
            </a: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Advisor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2" name="Graphic 11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0460"/>
          <a:stretch>
            <a:fillRect/>
          </a:stretch>
        </p:blipFill>
        <p:spPr>
          <a:xfrm>
            <a:off x="2107698" y="3840503"/>
            <a:ext cx="1321136" cy="1179913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4577"/>
          <a:stretch>
            <a:fillRect/>
          </a:stretch>
        </p:blipFill>
        <p:spPr>
          <a:xfrm>
            <a:off x="5399224" y="3889770"/>
            <a:ext cx="1349725" cy="1110975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90121" y="2590973"/>
            <a:ext cx="1056024" cy="1099127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09422" y="2568165"/>
            <a:ext cx="1031653" cy="111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3894996" y="3992934"/>
            <a:ext cx="779032" cy="10127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/>
          <p:cNvSpPr txBox="1"/>
          <p:nvPr/>
        </p:nvSpPr>
        <p:spPr>
          <a:xfrm>
            <a:off x="247909" y="2043613"/>
            <a:ext cx="1954604" cy="29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Hectares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11" name="Google Shape;309;p24"/>
          <p:cNvSpPr txBox="1"/>
          <p:nvPr/>
        </p:nvSpPr>
        <p:spPr>
          <a:xfrm>
            <a:off x="247909" y="2428456"/>
            <a:ext cx="1954604" cy="23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Located within 30 mins to Kuala Lumpur, Putrajaya &amp; KLIA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2" name="Google Shape;308;p24"/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Staff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3" name="Google Shape;309;p24"/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Academic Staff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4" name="Google Shape;309;p24"/>
          <p:cNvSpPr txBox="1"/>
          <p:nvPr/>
        </p:nvSpPr>
        <p:spPr>
          <a:xfrm>
            <a:off x="4966482" y="4863848"/>
            <a:ext cx="22590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Undergraduate students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as of December 2025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5" name="Google Shape;308;p24"/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Student Mobility 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Programmes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6" name="Google Shape;309;p24"/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  <a:endParaRPr lang="en-US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Google Shape;308;p24"/>
          <p:cNvSpPr txBox="1"/>
          <p:nvPr/>
        </p:nvSpPr>
        <p:spPr>
          <a:xfrm>
            <a:off x="9934727" y="3482793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Responsibility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Centres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8" name="Google Shape;309;p24"/>
          <p:cNvSpPr txBox="1"/>
          <p:nvPr/>
        </p:nvSpPr>
        <p:spPr>
          <a:xfrm>
            <a:off x="10080246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Faculties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Centres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Institutes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Residential Colleges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Offices </a:t>
            </a:r>
            <a:endParaRPr lang="en-US" sz="14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8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Divisions  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Services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Academy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Schools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9" name="Google Shape;309;p24"/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Non – academic staff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2" name="Google Shape;309;p24"/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Students</a:t>
            </a:r>
            <a:endParaRPr lang="en-US" sz="14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3" name="Google Shape;309;p24"/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 Students</a:t>
            </a:r>
            <a:endParaRPr lang="en-US" sz="14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4" name="Google Shape;309;p24"/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  <a:endParaRPr lang="en-US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5" name="Google Shape;309;p24"/>
          <p:cNvSpPr txBox="1"/>
          <p:nvPr/>
        </p:nvSpPr>
        <p:spPr>
          <a:xfrm>
            <a:off x="4966482" y="5523862"/>
            <a:ext cx="22590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12,100+</a:t>
            </a:r>
            <a:endParaRPr lang="en-US" sz="14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Postgraduate Students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December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00299" y="2916866"/>
            <a:ext cx="2186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January 2026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3495" y="2916452"/>
            <a:ext cx="2186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8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31</a:t>
            </a:r>
            <a:r>
              <a:rPr lang="en-MY" sz="800" baseline="300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st</a:t>
            </a:r>
            <a:r>
              <a:rPr lang="en-MY" sz="8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December 2025</a:t>
            </a:r>
            <a:endParaRPr lang="en-MY" sz="800" dirty="0">
              <a:solidFill>
                <a:schemeClr val="bg1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/>
          <p:cNvSpPr txBox="1"/>
          <p:nvPr/>
        </p:nvSpPr>
        <p:spPr>
          <a:xfrm>
            <a:off x="4967681" y="3192896"/>
            <a:ext cx="2257834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  <a:p>
            <a:pPr algn="ctr">
              <a:defRPr/>
            </a:pPr>
            <a:r>
              <a:rPr lang="en-MY" sz="1300" dirty="0"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pproximately 30,700+ student population comprises </a:t>
            </a:r>
            <a:endParaRPr lang="en-MY" sz="1300" dirty="0">
              <a:effectLst/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both local and international students from more </a:t>
            </a:r>
            <a:endParaRPr lang="en-MY" sz="1300" dirty="0">
              <a:effectLst/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lang="en-US" alt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 countries around the world</a:t>
            </a:r>
            <a:endParaRPr lang="en-MY" sz="1300" dirty="0">
              <a:effectLst/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Google Shape;308;p24"/>
          <p:cNvSpPr txBox="1"/>
          <p:nvPr/>
        </p:nvSpPr>
        <p:spPr>
          <a:xfrm>
            <a:off x="156943" y="3267349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Hectares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3" name="Google Shape;309;p24"/>
          <p:cNvSpPr txBox="1"/>
          <p:nvPr/>
        </p:nvSpPr>
        <p:spPr>
          <a:xfrm>
            <a:off x="96294" y="3759792"/>
            <a:ext cx="225783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UPM Sarawak is situated 13 km from the town of Bintulu and is surrounded by lush green forest rich with many different types of flora and fauna.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6019" y="2940887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4532" y="300823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753" y="175926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4417400" y="380451"/>
            <a:ext cx="335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RANKING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4240" y="5894311"/>
            <a:ext cx="2826327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MY" sz="1100" b="0" i="0" u="none" strike="noStrike" baseline="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lang="en-MY" sz="11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 of June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31787" y="2048346"/>
            <a:ext cx="1275266" cy="104247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email"/>
          <a:srcRect l="55049"/>
          <a:stretch>
            <a:fillRect/>
          </a:stretch>
        </p:blipFill>
        <p:spPr>
          <a:xfrm>
            <a:off x="837609" y="4583397"/>
            <a:ext cx="1082115" cy="938121"/>
          </a:xfrm>
          <a:prstGeom prst="rect">
            <a:avLst/>
          </a:prstGeom>
        </p:spPr>
      </p:pic>
      <p:pic>
        <p:nvPicPr>
          <p:cNvPr id="76" name="Content Placeholder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095" y="4696098"/>
            <a:ext cx="1235914" cy="55259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768" y="4678611"/>
            <a:ext cx="1280434" cy="58757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635" y="4529445"/>
            <a:ext cx="1875580" cy="105236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82841" y="1265122"/>
            <a:ext cx="1574087" cy="922020"/>
            <a:chOff x="1075202" y="323636"/>
            <a:chExt cx="1574087" cy="922020"/>
          </a:xfrm>
        </p:grpSpPr>
        <p:sp>
          <p:nvSpPr>
            <p:cNvPr id="84" name="TextBox 83"/>
            <p:cNvSpPr txBox="1"/>
            <p:nvPr/>
          </p:nvSpPr>
          <p:spPr>
            <a:xfrm>
              <a:off x="1075202" y="323636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</a:t>
              </a:r>
              <a:r>
                <a:rPr lang="en-MY" alt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</a:t>
              </a:r>
              <a:endParaRPr lang="en-MY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82608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902087" y="1274227"/>
            <a:ext cx="1529919" cy="1015663"/>
            <a:chOff x="1115180" y="734578"/>
            <a:chExt cx="1441869" cy="1015663"/>
          </a:xfrm>
        </p:grpSpPr>
        <p:sp>
          <p:nvSpPr>
            <p:cNvPr id="87" name="TextBox 86"/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  <a:endParaRPr lang="en-US" sz="6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90368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604886" y="1313820"/>
            <a:ext cx="1609680" cy="923330"/>
            <a:chOff x="881074" y="933203"/>
            <a:chExt cx="1609680" cy="923330"/>
          </a:xfrm>
        </p:grpSpPr>
        <p:sp>
          <p:nvSpPr>
            <p:cNvPr id="92" name="TextBox 91"/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  <a:endParaRPr lang="en-US" sz="5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24073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401776" y="1221856"/>
            <a:ext cx="2919022" cy="923330"/>
            <a:chOff x="862986" y="884505"/>
            <a:chExt cx="2919022" cy="923330"/>
          </a:xfrm>
        </p:grpSpPr>
        <p:sp>
          <p:nvSpPr>
            <p:cNvPr id="95" name="TextBox 94"/>
            <p:cNvSpPr txBox="1"/>
            <p:nvPr/>
          </p:nvSpPr>
          <p:spPr>
            <a:xfrm>
              <a:off x="862986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77893" y="1053794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036408" y="1346170"/>
              <a:ext cx="1745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In the World</a:t>
              </a:r>
              <a:endPara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1114" y="3615354"/>
            <a:ext cx="1669606" cy="922020"/>
            <a:chOff x="928163" y="757865"/>
            <a:chExt cx="1669606" cy="922020"/>
          </a:xfrm>
        </p:grpSpPr>
        <p:sp>
          <p:nvSpPr>
            <p:cNvPr id="99" name="TextBox 98"/>
            <p:cNvSpPr txBox="1"/>
            <p:nvPr/>
          </p:nvSpPr>
          <p:spPr>
            <a:xfrm>
              <a:off x="928163" y="757865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MY" alt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55</a:t>
              </a:r>
              <a:endParaRPr lang="en-MY" altLang="en-US" sz="5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082113" y="893475"/>
              <a:ext cx="515656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altLang="en-US" sz="2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MY" alt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36695" y="3626341"/>
            <a:ext cx="1576632" cy="923330"/>
            <a:chOff x="796231" y="933203"/>
            <a:chExt cx="1576632" cy="923330"/>
          </a:xfrm>
        </p:grpSpPr>
        <p:sp>
          <p:nvSpPr>
            <p:cNvPr id="102" name="TextBox 101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76293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7109851" y="3755827"/>
            <a:ext cx="238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401-600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9932547" y="3626341"/>
            <a:ext cx="1681658" cy="923330"/>
            <a:chOff x="796231" y="933203"/>
            <a:chExt cx="1681658" cy="923330"/>
          </a:xfrm>
        </p:grpSpPr>
        <p:sp>
          <p:nvSpPr>
            <p:cNvPr id="106" name="TextBox 105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132</a:t>
              </a:r>
              <a:endParaRPr lang="en-US" sz="5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960709" y="994770"/>
              <a:ext cx="517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9038232" y="3815451"/>
            <a:ext cx="49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9" name="TextBox 98"/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98"/>
          <p:cNvSpPr txBox="1"/>
          <p:nvPr/>
        </p:nvSpPr>
        <p:spPr>
          <a:xfrm>
            <a:off x="1839576" y="2879496"/>
            <a:ext cx="54234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MY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MY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98"/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Graphic 11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114" name="Graphic 113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116" name="Graphic 1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10" name="TextBox 98"/>
          <p:cNvSpPr txBox="1"/>
          <p:nvPr/>
        </p:nvSpPr>
        <p:spPr>
          <a:xfrm>
            <a:off x="10938389" y="5031191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44453" y="1421911"/>
            <a:ext cx="2503094" cy="1734584"/>
            <a:chOff x="4844453" y="1421911"/>
            <a:chExt cx="2503094" cy="1734584"/>
          </a:xfrm>
        </p:grpSpPr>
        <p:sp>
          <p:nvSpPr>
            <p:cNvPr id="89" name="TextBox 88"/>
            <p:cNvSpPr txBox="1"/>
            <p:nvPr/>
          </p:nvSpPr>
          <p:spPr>
            <a:xfrm>
              <a:off x="4940300" y="1683521"/>
              <a:ext cx="231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TOP 200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844453" y="1421911"/>
              <a:ext cx="2503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20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Subjects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98"/>
            <p:cNvSpPr txBox="1"/>
            <p:nvPr/>
          </p:nvSpPr>
          <p:spPr>
            <a:xfrm>
              <a:off x="5030793" y="2851647"/>
              <a:ext cx="167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subject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5" name="Graphic 11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7811" y="2362976"/>
              <a:ext cx="1948729" cy="481265"/>
            </a:xfrm>
            <a:prstGeom prst="rect">
              <a:avLst/>
            </a:prstGeom>
          </p:spPr>
        </p:pic>
        <p:sp>
          <p:nvSpPr>
            <p:cNvPr id="2" name="TextBox 98"/>
            <p:cNvSpPr txBox="1"/>
            <p:nvPr/>
          </p:nvSpPr>
          <p:spPr>
            <a:xfrm>
              <a:off x="6609726" y="2879496"/>
              <a:ext cx="542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98"/>
          <p:cNvSpPr txBox="1"/>
          <p:nvPr/>
        </p:nvSpPr>
        <p:spPr>
          <a:xfrm>
            <a:off x="11316779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98"/>
          <p:cNvSpPr txBox="1"/>
          <p:nvPr/>
        </p:nvSpPr>
        <p:spPr>
          <a:xfrm>
            <a:off x="8921354" y="4218457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991961" y="3926770"/>
            <a:ext cx="1371600" cy="584775"/>
            <a:chOff x="1075202" y="323636"/>
            <a:chExt cx="1371600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1075202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  <a:endParaRPr lang="en-US" sz="32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#</a:t>
              </a:r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107811" y="3190158"/>
            <a:ext cx="2002040" cy="2331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45" name="Group 44"/>
          <p:cNvGrpSpPr/>
          <p:nvPr/>
        </p:nvGrpSpPr>
        <p:grpSpPr>
          <a:xfrm>
            <a:off x="4951238" y="3177464"/>
            <a:ext cx="1371600" cy="584775"/>
            <a:chOff x="1038810" y="323636"/>
            <a:chExt cx="1371600" cy="584775"/>
          </a:xfrm>
        </p:grpSpPr>
        <p:sp>
          <p:nvSpPr>
            <p:cNvPr id="46" name="TextBox 45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38</a:t>
              </a:r>
              <a:endParaRPr lang="en-US" sz="32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896864" y="33933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97091" y="3642959"/>
            <a:ext cx="181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Veterinary Science</a:t>
            </a:r>
            <a:endParaRPr lang="en-US" sz="14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1829" y="4423232"/>
            <a:ext cx="2236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Agriculture &amp; Forestry</a:t>
            </a:r>
            <a:endParaRPr lang="en-US" sz="14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989800" y="4578560"/>
            <a:ext cx="1371600" cy="1015663"/>
            <a:chOff x="1075202" y="323636"/>
            <a:chExt cx="1371600" cy="1015663"/>
          </a:xfrm>
        </p:grpSpPr>
        <p:sp>
          <p:nvSpPr>
            <p:cNvPr id="52" name="TextBox 51"/>
            <p:cNvSpPr txBox="1"/>
            <p:nvPr/>
          </p:nvSpPr>
          <p:spPr>
            <a:xfrm>
              <a:off x="1075202" y="323636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42408" y="7120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887342" y="50936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Malaysia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87021" y="325986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951082" y="3968374"/>
            <a:ext cx="1371600" cy="584775"/>
            <a:chOff x="1038810" y="323636"/>
            <a:chExt cx="1371600" cy="584775"/>
          </a:xfrm>
        </p:grpSpPr>
        <p:sp>
          <p:nvSpPr>
            <p:cNvPr id="57" name="TextBox 56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  <a:endParaRPr lang="en-US" sz="32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896708" y="418422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68393" y="405077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639344" y="4753677"/>
            <a:ext cx="46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  <a:endParaRPr lang="en-US" sz="14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ircles with different color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955683" y="4183196"/>
            <a:ext cx="2215238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School of Business and Economics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School of Graduate Studies 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lvl="0"/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59" name="Rounded Rectangle 4"/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 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Bioscience (IBS)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Forestry and Forest Products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Agriculture and Food Security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Higher Education Centre 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Excellence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  <a:endParaRPr lang="en-US" sz="4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endParaRPr lang="en-US" sz="4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endParaRPr lang="en-US" sz="4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/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435865" y="2028338"/>
            <a:ext cx="3224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alt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culty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of Agriculture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alt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culty</a:t>
            </a:r>
            <a:r>
              <a:rPr lang="en-US" alt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of Science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Engineering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Educational Studies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Food Science and Technology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Forestry and Environment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Veterinary Medicine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Human Ecology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Modern Languages and Communication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Design and Architecture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Medicine and Health Sciences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Computer Science and Information Technology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Biotechnology and Biomolecular Sciences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Agricultural and Forestry Science (UPMS)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Humanities, Management and Science (UPMS)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800794" y="1760114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Faculties</a:t>
            </a:r>
            <a:endParaRPr lang="en-US" sz="1200" b="1" dirty="0" err="1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7173620" y="1621202"/>
            <a:ext cx="3582515" cy="144526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Nanoscience and Nanotechnology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Malaysian Research Institute on Ageing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8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for  Mathematical Research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Halal Products Research Institute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for Social Science Studies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Plantation Studies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International Institute of Aquaculture and Aquatic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Bioscience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Forestry and Forest Products 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Agriculture and Food Security 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Ecosystem Science Borneo (UPMS)</a:t>
            </a:r>
            <a:endParaRPr lang="en-MY" sz="8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81" name="Rounded Rectangle 4"/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Institutes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689508" y="380451"/>
            <a:ext cx="4812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FACULTIES, INSTITUTES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&amp;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Graphic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7354" y="1127134"/>
            <a:ext cx="1869925" cy="1402444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2677" y="3954983"/>
            <a:ext cx="2167890" cy="1445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22469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as of January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013689" y="493973"/>
            <a:ext cx="4152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 ACCREDITATION:</a:t>
            </a:r>
            <a:endParaRPr lang="en-US" sz="20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ACADEMIC PROGRAMMES</a:t>
            </a: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5138" y="1533876"/>
            <a:ext cx="10881727" cy="3790248"/>
            <a:chOff x="871100" y="1677862"/>
            <a:chExt cx="10054958" cy="3502273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547324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20" y="2019147"/>
              <a:ext cx="1695116" cy="539612"/>
            </a:xfrm>
            <a:prstGeom prst="rect">
              <a:avLst/>
            </a:prstGeom>
          </p:spPr>
        </p:pic>
        <p:sp>
          <p:nvSpPr>
            <p:cNvPr id="19" name="Rectangle: Rounded Corners 18"/>
            <p:cNvSpPr/>
            <p:nvPr/>
          </p:nvSpPr>
          <p:spPr>
            <a:xfrm>
              <a:off x="900886" y="35202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0" name="Rectangle: Rounded Corners 29"/>
            <p:cNvSpPr/>
            <p:nvPr/>
          </p:nvSpPr>
          <p:spPr>
            <a:xfrm>
              <a:off x="3422321" y="3500350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5987575" y="35202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374" y="3569095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185" y="3907974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89541" y="34598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439422" y="2678606"/>
              <a:ext cx="23671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  <a:endParaRPr lang="en-MY" sz="1200" b="1" i="0" u="none" strike="noStrike" baseline="0" dirty="0">
                <a:latin typeface="Helvetica-Bold"/>
              </a:endParaRPr>
            </a:p>
            <a:p>
              <a:pPr algn="ctr"/>
              <a:r>
                <a:rPr lang="en-MY" sz="12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2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2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2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200" b="0" i="0" u="none" strike="noStrike" baseline="0" dirty="0">
                  <a:latin typeface="Helvetica" pitchFamily="2" charset="0"/>
                </a:rPr>
                <a:t>Business)</a:t>
              </a:r>
              <a:endParaRPr lang="en-MY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47667" y="2678606"/>
              <a:ext cx="22585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  <a:endParaRPr lang="en-US" sz="1200" b="1" i="0" u="none" strike="noStrike" baseline="0" dirty="0">
                <a:latin typeface="Helvetica-Bold"/>
              </a:endParaRPr>
            </a:p>
            <a:p>
              <a:pPr algn="ctr"/>
              <a:r>
                <a:rPr lang="en-US" sz="1200" i="0" u="none" strike="noStrike" baseline="0" dirty="0">
                  <a:latin typeface="Helvetica-Bold"/>
                </a:rPr>
                <a:t>(EFMD Quality Improvement System)</a:t>
              </a:r>
              <a:endParaRPr lang="en-MY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96603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12482" y="4761092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2412" y="466133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2" name="Rectangle: Rounded Corners 41"/>
            <p:cNvSpPr/>
            <p:nvPr/>
          </p:nvSpPr>
          <p:spPr>
            <a:xfrm>
              <a:off x="895190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3" name="Picture 2" descr="AMBA | Lingnan College,Sun Yat-sen University International Educ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2" y="2019147"/>
              <a:ext cx="1577454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871100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  <a:endParaRPr lang="en-MY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  <a:endParaRPr lang="en-MY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10180" y="4366839"/>
            <a:ext cx="2938593" cy="1169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Community for Environmental Disciplines in Higher Education (CEDHE),</a:t>
            </a:r>
            <a:endParaRPr lang="en-US" sz="1200" b="1" i="0" u="none" strike="noStrike" baseline="0" dirty="0">
              <a:latin typeface="Helvetica-Bold"/>
            </a:endParaRPr>
          </a:p>
          <a:p>
            <a:pPr algn="ctr"/>
            <a:r>
              <a:rPr lang="en-US" sz="1100" dirty="0">
                <a:latin typeface="Helvetica-Bold"/>
              </a:rPr>
              <a:t>the education committee of the Institution </a:t>
            </a:r>
            <a:endParaRPr lang="en-US" sz="1100" dirty="0">
              <a:latin typeface="Helvetica-Bold"/>
            </a:endParaRPr>
          </a:p>
          <a:p>
            <a:pPr algn="ctr"/>
            <a:r>
              <a:rPr lang="en-US" sz="1100" dirty="0">
                <a:latin typeface="Helvetica-Bold"/>
              </a:rPr>
              <a:t>of Environmental Sciences (IES)</a:t>
            </a:r>
            <a:endParaRPr lang="en-MY" sz="1100" dirty="0">
              <a:latin typeface="Helvetica-Bold"/>
            </a:endParaRP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 </a:t>
            </a:r>
            <a:endParaRPr lang="en-US" sz="1200" b="1" i="0" u="none" strike="noStrike" baseline="0" dirty="0">
              <a:latin typeface="Helvetica-Bold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8962540" y="3527768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2356" y="3680383"/>
            <a:ext cx="2501854" cy="6676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15540" y="4508312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  <a:endParaRPr lang="en-US" sz="1200" b="1" i="0" u="none" strike="noStrike" baseline="0" dirty="0">
              <a:latin typeface="Helvetica-Bold"/>
            </a:endParaRP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29297" y="87627"/>
            <a:ext cx="666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 COLLABORATIVE PROGRAMMES </a:t>
            </a:r>
            <a:r>
              <a:rPr lang="en-US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(ICP)</a:t>
            </a:r>
            <a:endParaRPr lang="en-US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74067" y="6031012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Collaborative </a:t>
            </a: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Programmes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616183" y="5091653"/>
            <a:ext cx="1522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 Institutions</a:t>
            </a: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  <a:endParaRPr lang="en-US" altLang="ms-MY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62" name="Down Arrow 55"/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Graphic 13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139" name="TextBox 1"/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4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141" name="Graphic 14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144" name="Graphic 14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147" name="Graphic 14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150" name="Graphic 14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153" name="Graphic 15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154" name="TextBox 1"/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  <a:endParaRPr lang="en-US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6" name="Graphic 15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157" name="TextBox 1"/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9" name="Graphic 15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160" name="TextBox 1"/>
          <p:cNvSpPr txBox="1"/>
          <p:nvPr/>
        </p:nvSpPr>
        <p:spPr>
          <a:xfrm>
            <a:off x="7452680" y="745433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  <a:endParaRPr lang="en-US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163" name="Picture 162" descr="A logo of a company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166" name="TextBox 1"/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  <a:endParaRPr lang="en-US" alt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  <a:endParaRPr lang="en-US" alt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9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10"/>
          <a:srcRect t="-17473" r="55985"/>
          <a:stretch>
            <a:fillRect/>
          </a:stretch>
        </p:blipFill>
        <p:spPr>
          <a:xfrm>
            <a:off x="8770959" y="3870867"/>
            <a:ext cx="655491" cy="693636"/>
          </a:xfrm>
          <a:prstGeom prst="rect">
            <a:avLst/>
          </a:prstGeom>
        </p:spPr>
      </p:pic>
      <p:sp>
        <p:nvSpPr>
          <p:cNvPr id="172" name="TextBox 171"/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  <a:endParaRPr lang="en-MY" sz="11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  <a:endParaRPr lang="en-US" sz="1100" dirty="0"/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174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TextBox 1"/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  <a:endParaRPr lang="en-MY" sz="11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4183714" y="269787"/>
            <a:ext cx="3824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STRATEGIC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COLLABORATION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6528" y="810103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81315" y="1159136"/>
            <a:ext cx="7357275" cy="3911719"/>
            <a:chOff x="3984829" y="1246615"/>
            <a:chExt cx="7841121" cy="4168979"/>
          </a:xfrm>
        </p:grpSpPr>
        <p:sp>
          <p:nvSpPr>
            <p:cNvPr id="4" name="TextBox 3"/>
            <p:cNvSpPr txBox="1"/>
            <p:nvPr/>
          </p:nvSpPr>
          <p:spPr>
            <a:xfrm>
              <a:off x="3984829" y="1345030"/>
              <a:ext cx="1326639" cy="32801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America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399116" y="4857966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63737" y="4674273"/>
              <a:ext cx="1326639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Africa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32702" y="1737194"/>
              <a:ext cx="1465223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7954" y="1702579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816094" y="1612046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163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5521" y="4559466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38934" y="1246615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64043" y="4981396"/>
              <a:ext cx="1326639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483" y="1812192"/>
              <a:ext cx="1465222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Europe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2375" y="1356843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215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36971" y="643446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International 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Helvetica" pitchFamily="2" charset="0"/>
              </a:rPr>
              <a:t>MoA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971" y="1940823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>
                <a:latin typeface="Montserrat" panose="00000500000000000000" pitchFamily="2" charset="0"/>
              </a:rPr>
              <a:t>Numbers of Collaboration by Continent</a:t>
            </a:r>
            <a:endParaRPr lang="en-MY" sz="1400" dirty="0">
              <a:latin typeface="Montserrat" panose="000005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75" y="552970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263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36971" y="4830643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Domestic 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Helvetica" pitchFamily="2" charset="0"/>
              </a:rPr>
              <a:t>MoA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7822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160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700452" y="5219599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Industries </a:t>
            </a: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and NGO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00452" y="5805697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22333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85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6254963" y="5219600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Government Agencies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254963" y="5805697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43898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18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9276528" y="5219600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Universities and</a:t>
            </a: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Institute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9276528" y="5805697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36970" y="2643258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latin typeface="Helvetica" pitchFamily="2" charset="0"/>
              </a:rPr>
              <a:t>Total Domestic</a:t>
            </a:r>
            <a:endParaRPr lang="en-US" altLang="en-US" sz="2400" b="1" dirty="0">
              <a:latin typeface="Helvetica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latin typeface="Helvetica" pitchFamily="2" charset="0"/>
              </a:rPr>
              <a:t>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nd International Collaborations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6970" y="3844733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478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5284</Words>
  <Application>WPS Presentation</Application>
  <PresentationFormat>Widescreen</PresentationFormat>
  <Paragraphs>431</Paragraphs>
  <Slides>10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33" baseType="lpstr">
      <vt:lpstr>Arial</vt:lpstr>
      <vt:lpstr>SimSun</vt:lpstr>
      <vt:lpstr>Wingdings</vt:lpstr>
      <vt:lpstr>Helvetica Neue</vt:lpstr>
      <vt:lpstr>Helvetica Neue Light</vt:lpstr>
      <vt:lpstr>Helvetica Light</vt:lpstr>
      <vt:lpstr>Century Gothic</vt:lpstr>
      <vt:lpstr>Tahoma</vt:lpstr>
      <vt:lpstr>Helvetica Neue</vt:lpstr>
      <vt:lpstr>Helvetica</vt:lpstr>
      <vt:lpstr>Tenor Sans</vt:lpstr>
      <vt:lpstr>Helvetica Neue Medium</vt:lpstr>
      <vt:lpstr>Helvetica Neue Light</vt:lpstr>
      <vt:lpstr>Helvetica-Bold</vt:lpstr>
      <vt:lpstr>Montserrat</vt:lpstr>
      <vt:lpstr>Aptos Display</vt:lpstr>
      <vt:lpstr>Segoe UI Variable Display</vt:lpstr>
      <vt:lpstr>Aptos</vt:lpstr>
      <vt:lpstr>Segoe UI</vt:lpstr>
      <vt:lpstr>Microsoft YaHei</vt:lpstr>
      <vt:lpstr>Arial Unicode MS</vt:lpstr>
      <vt:lpstr>Segoe Print</vt:lpstr>
      <vt:lpstr>Office Theme</vt:lpstr>
      <vt:lpstr>Title: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User</cp:lastModifiedBy>
  <cp:revision>105</cp:revision>
  <cp:lastPrinted>2026-04-01T08:54:00Z</cp:lastPrinted>
  <dcterms:created xsi:type="dcterms:W3CDTF">2024-04-26T03:03:00Z</dcterms:created>
  <dcterms:modified xsi:type="dcterms:W3CDTF">2026-06-23T06:27:01Z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CD8857F956B744E1B3FAB9F08C603A22_13</vt:lpwstr>
  </property>
  <property fmtid="{D5CDD505-2E9C-101B-9397-08002B2CF9AE}" pid="3" name="KSOProductBuildVer">
    <vt:lpwstr>1033-12.1.0.26880</vt:lpwstr>
  </property>
</Properties>
</file>