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media/image21.svg" ContentType="image/svg+xml"/>
  <Override PartName="/ppt/media/image31.svg" ContentType="image/svg+xml"/>
  <Override PartName="/ppt/media/image33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5.svg" ContentType="image/svg+xml"/>
  <Override PartName="/ppt/media/image55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3"/>
    <p:sldId id="257" r:id="rId4"/>
    <p:sldId id="265" r:id="rId5"/>
    <p:sldId id="260" r:id="rId6"/>
    <p:sldId id="261" r:id="rId7"/>
    <p:sldId id="259" r:id="rId8"/>
    <p:sldId id="262" r:id="rId9"/>
    <p:sldId id="267" r:id="rId10"/>
    <p:sldId id="264" r:id="rId12"/>
    <p:sldId id="258" r:id="rId1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1B41"/>
    <a:srgbClr val="9E0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5" autoAdjust="0"/>
    <p:restoredTop sz="94702"/>
  </p:normalViewPr>
  <p:slideViewPr>
    <p:cSldViewPr snapToGrid="0">
      <p:cViewPr varScale="1">
        <p:scale>
          <a:sx n="105" d="100"/>
          <a:sy n="105" d="100"/>
        </p:scale>
        <p:origin x="9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648" cy="48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918" y="1"/>
            <a:ext cx="3169647" cy="48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9D8D5-14EA-4B0F-B818-1A7DC8519BE2}" type="datetimeFigureOut">
              <a:rPr lang="en-MY" smtClean="0"/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61038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337" y="4621146"/>
            <a:ext cx="5852160" cy="377971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72"/>
            <a:ext cx="3169648" cy="48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918" y="9120172"/>
            <a:ext cx="3169647" cy="48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318CB-7907-46F5-9A57-1425538AF06D}" type="slidenum">
              <a:rPr lang="en-MY" smtClean="0"/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318CB-7907-46F5-9A57-1425538AF06D}" type="slidenum">
              <a:rPr lang="en-MY" smtClean="0"/>
            </a:fld>
            <a:endParaRPr lang="en-M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3" Type="http://schemas.openxmlformats.org/officeDocument/2006/relationships/image" Target="../media/image6.sv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9" Type="http://schemas.openxmlformats.org/officeDocument/2006/relationships/image" Target="../media/image22.png"/><Relationship Id="rId18" Type="http://schemas.openxmlformats.org/officeDocument/2006/relationships/image" Target="../media/image21.svg"/><Relationship Id="rId17" Type="http://schemas.openxmlformats.org/officeDocument/2006/relationships/image" Target="../media/image20.png"/><Relationship Id="rId16" Type="http://schemas.openxmlformats.org/officeDocument/2006/relationships/image" Target="../media/image19.svg"/><Relationship Id="rId15" Type="http://schemas.openxmlformats.org/officeDocument/2006/relationships/image" Target="../media/image18.png"/><Relationship Id="rId14" Type="http://schemas.openxmlformats.org/officeDocument/2006/relationships/image" Target="../media/image17.emf"/><Relationship Id="rId13" Type="http://schemas.openxmlformats.org/officeDocument/2006/relationships/image" Target="../media/image16.png"/><Relationship Id="rId12" Type="http://schemas.openxmlformats.org/officeDocument/2006/relationships/image" Target="../media/image15.jpeg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svg"/><Relationship Id="rId7" Type="http://schemas.openxmlformats.org/officeDocument/2006/relationships/image" Target="../media/image30.png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3.svg"/><Relationship Id="rId1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52.png"/><Relationship Id="rId1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56.png"/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64.png"/><Relationship Id="rId11" Type="http://schemas.openxmlformats.org/officeDocument/2006/relationships/image" Target="../media/image63.jpeg"/><Relationship Id="rId10" Type="http://schemas.openxmlformats.org/officeDocument/2006/relationships/image" Target="../media/image62.png"/><Relationship Id="rId1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39522" y="1698170"/>
            <a:ext cx="4444314" cy="1052426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>
                <a:latin typeface="Helvetica Neue" panose="02000503000000020004"/>
              </a:rPr>
              <a:t>Tajuk</a:t>
            </a:r>
            <a:r>
              <a:rPr lang="en-US" sz="4000" dirty="0">
                <a:latin typeface="Helvetica Neue" panose="02000503000000020004"/>
              </a:rPr>
              <a:t>:</a:t>
            </a:r>
            <a:endParaRPr lang="en-US" sz="4000" dirty="0">
              <a:latin typeface="Helvetica Neue" panose="02000503000000020004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39522" y="4633617"/>
            <a:ext cx="5717059" cy="716692"/>
          </a:xfrm>
        </p:spPr>
        <p:txBody>
          <a:bodyPr/>
          <a:lstStyle/>
          <a:p>
            <a:pPr algn="l"/>
            <a:r>
              <a:rPr lang="en-US" dirty="0">
                <a:latin typeface="Helvetica Neue" panose="02000503000000020004"/>
              </a:rPr>
              <a:t>Nama:</a:t>
            </a:r>
            <a:endParaRPr lang="en-US" dirty="0">
              <a:latin typeface="Helvetica Neue" panose="020005030000000200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86471"/>
            <a:ext cx="9144000" cy="1013898"/>
          </a:xfrm>
        </p:spPr>
        <p:txBody>
          <a:bodyPr>
            <a:normAutofit/>
          </a:bodyPr>
          <a:lstStyle/>
          <a:p>
            <a:r>
              <a:rPr lang="en-US" sz="4400" dirty="0" err="1"/>
              <a:t>Terima</a:t>
            </a:r>
            <a:r>
              <a:rPr lang="en-US" sz="4400" dirty="0"/>
              <a:t> Kasih</a:t>
            </a:r>
            <a:endParaRPr lang="en-US" sz="4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69283" y="1540113"/>
            <a:ext cx="5783139" cy="15081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MISI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Memberikan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sumbangan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bermakna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kepada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pembentukan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kemakmuran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pembangunan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negara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serta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kesejahteraan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manusia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sejagat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menerusi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penerokaan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penyebaran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ilmu</a:t>
            </a:r>
            <a:endParaRPr lang="en-MY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9283" y="3239530"/>
            <a:ext cx="5325940" cy="95410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MATLAMAT PENDIDIKAN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>
              <a:defRPr/>
            </a:pP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Melahirkan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graduan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bitara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yang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holistik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ihsan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patriotisme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berdaya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tahan</a:t>
            </a:r>
            <a:endParaRPr lang="en-US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5869283" y="4384949"/>
            <a:ext cx="3822856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NILAI TERAS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Ihsan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Kepelbagaian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Kelestarian</a:t>
            </a:r>
            <a:endParaRPr lang="en-MY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5869283" y="5253369"/>
            <a:ext cx="3822856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TUMPUAN NIC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>
              <a:defRPr/>
            </a:pPr>
            <a:r>
              <a:rPr lang="en-US" dirty="0" err="1">
                <a:solidFill>
                  <a:prstClr val="black"/>
                </a:solidFill>
                <a:latin typeface="Helvetica Light" panose="020B0403020202020204" pitchFamily="34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Pertanian</a:t>
            </a:r>
            <a:endParaRPr lang="en-US" dirty="0">
              <a:solidFill>
                <a:prstClr val="black"/>
              </a:solidFill>
              <a:latin typeface="Helvetica Light" panose="020B0403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5869282" y="671693"/>
            <a:ext cx="5640113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>
              <a:defRPr/>
            </a:pP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Menjadi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sebuah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universiti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bereputasi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antarabangsa</a:t>
            </a:r>
            <a:endParaRPr lang="en-US" dirty="0">
              <a:solidFill>
                <a:schemeClr val="bg1"/>
              </a:solidFill>
              <a:highlight>
                <a:srgbClr val="0000FF"/>
              </a:highlight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rcRect l="10654" r="4783" b="38635"/>
          <a:stretch>
            <a:fillRect/>
          </a:stretch>
        </p:blipFill>
        <p:spPr>
          <a:xfrm>
            <a:off x="10288992" y="2476278"/>
            <a:ext cx="1068710" cy="1189142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0121" y="2517821"/>
            <a:ext cx="1056024" cy="1099127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5142" y="2495013"/>
            <a:ext cx="1031653" cy="11158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134" y="4926314"/>
            <a:ext cx="1241563" cy="591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7080937" y="3894456"/>
            <a:ext cx="870600" cy="10713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923" y="4926314"/>
            <a:ext cx="1241563" cy="591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8531751" y="3803900"/>
            <a:ext cx="1071268" cy="11590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234" y="4926314"/>
            <a:ext cx="1241563" cy="591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10556725" y="3875606"/>
            <a:ext cx="770065" cy="10816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850" y="4926314"/>
            <a:ext cx="1241563" cy="5912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673" y="4926314"/>
            <a:ext cx="1241562" cy="5912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187" y="4926314"/>
            <a:ext cx="1241562" cy="5912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561" y="4926314"/>
            <a:ext cx="1241562" cy="59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582244" y="2481175"/>
            <a:ext cx="973983" cy="1189142"/>
          </a:xfrm>
          <a:prstGeom prst="rect">
            <a:avLst/>
          </a:prstGeom>
        </p:spPr>
      </p:pic>
      <p:sp>
        <p:nvSpPr>
          <p:cNvPr id="4" name="TextBox 41"/>
          <p:cNvSpPr txBox="1"/>
          <p:nvPr/>
        </p:nvSpPr>
        <p:spPr>
          <a:xfrm>
            <a:off x="3215074" y="2772867"/>
            <a:ext cx="2089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Dr.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Zamberi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Sekawi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685800"/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r" defTabSz="685800"/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&amp;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r" defTabSz="685800"/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Inovasi</a:t>
            </a:r>
            <a:r>
              <a:rPr lang="en-US" sz="10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)</a:t>
            </a:r>
            <a:endParaRPr lang="en-MY" sz="10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41"/>
          <p:cNvSpPr txBox="1"/>
          <p:nvPr/>
        </p:nvSpPr>
        <p:spPr>
          <a:xfrm>
            <a:off x="0" y="2774276"/>
            <a:ext cx="2670048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Ir. Dr. Abd. Rahim Abu Talib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r" defTabSz="685800"/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(Akademik &amp;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Antarabangsa</a:t>
            </a:r>
            <a:r>
              <a:rPr lang="en-US" sz="10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)</a:t>
            </a:r>
            <a:endParaRPr lang="en-MY" sz="10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41"/>
          <p:cNvSpPr txBox="1"/>
          <p:nvPr/>
        </p:nvSpPr>
        <p:spPr>
          <a:xfrm>
            <a:off x="5656454" y="2775973"/>
            <a:ext cx="20643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Dr. Arifin Abdu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685800"/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(Hal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Ehwal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Pelajar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&amp; 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Alumni)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>
          <a:xfrm>
            <a:off x="484448" y="3803012"/>
            <a:ext cx="982094" cy="1129970"/>
          </a:xfrm>
          <a:prstGeom prst="rect">
            <a:avLst/>
          </a:prstGeom>
        </p:spPr>
      </p:pic>
      <p:sp>
        <p:nvSpPr>
          <p:cNvPr id="28" name="TextBox 41"/>
          <p:cNvSpPr txBox="1"/>
          <p:nvPr/>
        </p:nvSpPr>
        <p:spPr>
          <a:xfrm>
            <a:off x="2158201" y="4889543"/>
            <a:ext cx="1435747" cy="28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5486" y="3588705"/>
            <a:ext cx="2642216" cy="85094"/>
          </a:xfrm>
          <a:prstGeom prst="rect">
            <a:avLst/>
          </a:prstGeom>
        </p:spPr>
      </p:pic>
      <p:sp>
        <p:nvSpPr>
          <p:cNvPr id="32" name="TextBox 41"/>
          <p:cNvSpPr txBox="1"/>
          <p:nvPr/>
        </p:nvSpPr>
        <p:spPr>
          <a:xfrm>
            <a:off x="7920156" y="2639624"/>
            <a:ext cx="243818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Prof. Dr. Shamsul Bahri </a:t>
            </a:r>
            <a:endParaRPr lang="en-MY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>
              <a:defRPr/>
            </a:pPr>
            <a:r>
              <a:rPr lang="en-MY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Hj</a:t>
            </a: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Md </a:t>
            </a:r>
            <a:r>
              <a:rPr lang="en-MY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Tamrin</a:t>
            </a:r>
            <a:endParaRPr lang="en-MY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>
              <a:defRPr/>
            </a:pP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Jaringan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Industri &amp; 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Masyarakat)</a:t>
            </a:r>
            <a:endParaRPr lang="en-US" sz="1050" b="1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67691" y="1098864"/>
            <a:ext cx="3562610" cy="1241802"/>
            <a:chOff x="2627315" y="1577769"/>
            <a:chExt cx="3061133" cy="1067005"/>
          </a:xfrm>
        </p:grpSpPr>
        <p:sp>
          <p:nvSpPr>
            <p:cNvPr id="34" name="TextBox 41"/>
            <p:cNvSpPr txBox="1"/>
            <p:nvPr/>
          </p:nvSpPr>
          <p:spPr>
            <a:xfrm>
              <a:off x="2627315" y="2126915"/>
              <a:ext cx="2147584" cy="495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/>
              <a:r>
                <a:rPr lang="sv-SE" sz="1050" b="1" dirty="0">
                  <a:latin typeface="Helvetica Neue" panose="02000503000000020004"/>
                  <a:ea typeface="Tahoma" panose="020B0604030504040204" pitchFamily="34" charset="0"/>
                  <a:cs typeface="Tahoma" panose="020B0604030504040204" pitchFamily="34" charset="0"/>
                </a:rPr>
                <a:t>Dato' Prof. Ir. Dr.</a:t>
              </a:r>
              <a:endParaRPr lang="sv-SE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r" defTabSz="685800"/>
              <a:r>
                <a:rPr lang="sv-SE" sz="1050" b="1" dirty="0">
                  <a:latin typeface="Helvetica Neue" panose="02000503000000020004"/>
                  <a:ea typeface="Tahoma" panose="020B0604030504040204" pitchFamily="34" charset="0"/>
                  <a:cs typeface="Tahoma" panose="020B0604030504040204" pitchFamily="34" charset="0"/>
                </a:rPr>
                <a:t>Ahmad Farhan Mohd Sadullah FASc</a:t>
              </a:r>
              <a:endParaRPr lang="en-MY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  <a:sym typeface="+mn-ea"/>
              </a:endParaRPr>
            </a:p>
            <a:p>
              <a:pPr algn="r" defTabSz="685800"/>
              <a:r>
                <a:rPr lang="en-US" sz="1050" dirty="0">
                  <a:solidFill>
                    <a:prstClr val="black"/>
                  </a:solidFill>
                  <a:latin typeface="Helvetica Neue Light" panose="02000403000000020004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Naib </a:t>
              </a:r>
              <a:r>
                <a:rPr lang="en-US" sz="1050" dirty="0" err="1">
                  <a:solidFill>
                    <a:prstClr val="black"/>
                  </a:solidFill>
                  <a:latin typeface="Helvetica Neue Light" panose="02000403000000020004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Canselor</a:t>
              </a:r>
              <a:endPara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5" name="Picture 34" descr="A person in a suit and tie&#10;&#10;Description automatically generated"/>
            <p:cNvPicPr>
              <a:picLocks noChangeAspect="1"/>
            </p:cNvPicPr>
            <p:nvPr/>
          </p:nvPicPr>
          <p:blipFill>
            <a:blip r:embed="rId13" cstate="screen"/>
            <a:stretch>
              <a:fillRect/>
            </a:stretch>
          </p:blipFill>
          <p:spPr>
            <a:xfrm>
              <a:off x="4690193" y="1577769"/>
              <a:ext cx="998255" cy="1067005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4617" y="3593833"/>
            <a:ext cx="2482957" cy="799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6379" y="3593833"/>
            <a:ext cx="2482957" cy="7996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6205" y="3593833"/>
            <a:ext cx="2482957" cy="7996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82725" y="4989773"/>
            <a:ext cx="1462880" cy="7309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En.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Muhazam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Mansor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Pendaftar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16046" y="4994293"/>
            <a:ext cx="160665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Pn. Siti Amira Shukor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Bursar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40842" y="4989876"/>
            <a:ext cx="1462880" cy="7309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Cik </a:t>
            </a:r>
            <a:r>
              <a:rPr lang="en-US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Haslina</a:t>
            </a: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Abu </a:t>
            </a:r>
            <a:r>
              <a:rPr lang="en-US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Seman@Talib</a:t>
            </a:r>
            <a:endParaRPr lang="en-US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Ketua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Pustakawan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51030" y="4996625"/>
            <a:ext cx="1727251" cy="7309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En. Muhammad Adil</a:t>
            </a:r>
            <a:endParaRPr lang="en-US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Ahmad Tajuddin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MY" sz="105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Penasihat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Undang-Undang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552986" y="4990112"/>
            <a:ext cx="1727251" cy="10541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Madya Dr.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Dahlia Zawawi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Pengarah</a:t>
            </a:r>
            <a:endParaRPr lang="en-MY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Pusat Strategi &amp;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Perhubungan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Korporat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86909" y="4983214"/>
            <a:ext cx="1718216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Dr.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Shahrul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Razid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Sarbini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defRPr/>
            </a:pP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Pengarah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UPM Sarawak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56751" y="4992363"/>
            <a:ext cx="2186207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Ir. Dr.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Maznah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Sarhan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Pengarah</a:t>
            </a:r>
            <a:endParaRPr lang="en-MY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Pejabat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Pembangunan &amp;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Pengurusan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Aset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0181" y="2332297"/>
            <a:ext cx="2482957" cy="7996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911484" y="380451"/>
            <a:ext cx="586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JAWATANKUASA PENGURUSAN UNIVERSITI</a:t>
            </a: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4256" y="873169"/>
            <a:ext cx="2218833" cy="10140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84240" y="5894311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0"/>
          <a:stretch>
            <a:fillRect/>
          </a:stretch>
        </p:blipFill>
        <p:spPr>
          <a:xfrm>
            <a:off x="1943864" y="3746401"/>
            <a:ext cx="1321136" cy="1179913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44577"/>
          <a:stretch>
            <a:fillRect/>
          </a:stretch>
        </p:blipFill>
        <p:spPr>
          <a:xfrm>
            <a:off x="5170624" y="3816618"/>
            <a:ext cx="1349725" cy="1110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3731560" y="3958935"/>
            <a:ext cx="744392" cy="96770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08;p24"/>
          <p:cNvSpPr txBox="1"/>
          <p:nvPr/>
        </p:nvSpPr>
        <p:spPr>
          <a:xfrm>
            <a:off x="245017" y="1929278"/>
            <a:ext cx="195460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3000 </a:t>
            </a:r>
            <a:r>
              <a:rPr lang="en-US" sz="2000" b="1" u="none" strike="noStrike" cap="none" dirty="0" err="1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Hektar</a:t>
            </a:r>
            <a:endParaRPr lang="en-US" sz="2000" b="1" u="none" strike="noStrike" cap="none" dirty="0">
              <a:solidFill>
                <a:schemeClr val="bg1"/>
              </a:solidFill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  <a:sym typeface="Tenor Sans"/>
            </a:endParaRPr>
          </a:p>
        </p:txBody>
      </p:sp>
      <p:sp>
        <p:nvSpPr>
          <p:cNvPr id="11" name="Google Shape;309;p24"/>
          <p:cNvSpPr txBox="1"/>
          <p:nvPr/>
        </p:nvSpPr>
        <p:spPr>
          <a:xfrm>
            <a:off x="245017" y="2321272"/>
            <a:ext cx="19546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Lokasi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dalam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lingkungan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30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minit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dari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/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ke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Kuala Lumpur, Putrajaya dan KLIA.</a:t>
            </a:r>
            <a:endParaRPr kumimoji="0" lang="en-US" sz="11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2" name="Google Shape;308;p24"/>
          <p:cNvSpPr txBox="1"/>
          <p:nvPr/>
        </p:nvSpPr>
        <p:spPr>
          <a:xfrm>
            <a:off x="2656387" y="725839"/>
            <a:ext cx="202326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7,700+ </a:t>
            </a:r>
            <a:r>
              <a:rPr lang="en-US" sz="2000" b="1" u="none" strike="noStrike" cap="none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Staf</a:t>
            </a:r>
            <a:endParaRPr lang="en-US" sz="2000" b="1" u="none" strike="noStrike" cap="none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3" name="Google Shape;309;p24"/>
          <p:cNvSpPr txBox="1"/>
          <p:nvPr/>
        </p:nvSpPr>
        <p:spPr>
          <a:xfrm>
            <a:off x="2656387" y="1662816"/>
            <a:ext cx="20232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Staf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Akademik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4" name="Google Shape;308;p24"/>
          <p:cNvSpPr txBox="1"/>
          <p:nvPr/>
        </p:nvSpPr>
        <p:spPr>
          <a:xfrm>
            <a:off x="7484077" y="703351"/>
            <a:ext cx="210012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Program </a:t>
            </a:r>
            <a:r>
              <a:rPr lang="en-US" sz="2000" b="1" u="none" strike="noStrike" cap="none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Mobiliti</a:t>
            </a:r>
            <a:r>
              <a:rPr lang="en-US" sz="2000" b="1" u="none" strike="noStrike" cap="none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 </a:t>
            </a:r>
            <a:r>
              <a:rPr lang="en-US" sz="2000" b="1" u="none" strike="noStrike" cap="none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Pelajar</a:t>
            </a:r>
            <a:endParaRPr lang="en-US" sz="2000" b="1" u="none" strike="noStrike" cap="none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5" name="Google Shape;309;p24"/>
          <p:cNvSpPr txBox="1"/>
          <p:nvPr/>
        </p:nvSpPr>
        <p:spPr>
          <a:xfrm>
            <a:off x="7586409" y="1495246"/>
            <a:ext cx="18954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3,400+</a:t>
            </a:r>
            <a:endParaRPr lang="en-US" b="1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6" name="Google Shape;308;p24"/>
          <p:cNvSpPr txBox="1"/>
          <p:nvPr/>
        </p:nvSpPr>
        <p:spPr>
          <a:xfrm>
            <a:off x="9920959" y="3480390"/>
            <a:ext cx="21001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84 Pusat </a:t>
            </a:r>
            <a:r>
              <a:rPr lang="en-US" sz="2000" b="1" u="none" strike="noStrike" cap="none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Tanggungjawab</a:t>
            </a:r>
            <a:endParaRPr lang="en-US" sz="2000" b="1" u="none" strike="noStrike" cap="none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7" name="Google Shape;309;p24"/>
          <p:cNvSpPr txBox="1"/>
          <p:nvPr/>
        </p:nvSpPr>
        <p:spPr>
          <a:xfrm>
            <a:off x="9934727" y="4169683"/>
            <a:ext cx="195460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15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Fakulti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22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Pusat 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11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Institut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Kolej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Kediaman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panose="02000503000000020004"/>
                <a:ea typeface="Helvetica Neue Light" panose="02000403000000020004" pitchFamily="2" charset="0"/>
                <a:cs typeface="Tahoma" panose="020B0604030504040204" pitchFamily="34" charset="0"/>
              </a:rPr>
              <a:t>Pejabat</a:t>
            </a:r>
            <a:r>
              <a:rPr lang="en-US" sz="1400" dirty="0">
                <a:solidFill>
                  <a:prstClr val="black"/>
                </a:solidFill>
                <a:latin typeface="Helvetica Neue" panose="02000503000000020004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endParaRPr lang="en-US" sz="1050" b="1" dirty="0">
              <a:solidFill>
                <a:schemeClr val="bg1"/>
              </a:solidFill>
              <a:highlight>
                <a:srgbClr val="0000FF"/>
              </a:highlight>
              <a:latin typeface="Helvetica" pitchFamily="2" charset="0"/>
              <a:ea typeface="Helvetica Neue Light" panose="02000403000000020004" pitchFamily="2" charset="0"/>
              <a:cs typeface="Helvetica" pitchFamily="2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8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Bahagian</a:t>
            </a:r>
            <a:r>
              <a:rPr lang="en-US" sz="1050" dirty="0">
                <a:solidFill>
                  <a:schemeClr val="bg1"/>
                </a:solidFill>
                <a:highlight>
                  <a:srgbClr val="0000FF"/>
                </a:highlight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endParaRPr lang="en-US" sz="1050" b="1" dirty="0">
              <a:solidFill>
                <a:schemeClr val="bg1"/>
              </a:solidFill>
              <a:highlight>
                <a:srgbClr val="0000FF"/>
              </a:highlight>
              <a:latin typeface="Helvetica" pitchFamily="2" charset="0"/>
              <a:ea typeface="Helvetica Neue Light" panose="02000403000000020004" pitchFamily="2" charset="0"/>
              <a:cs typeface="Helvetica" pitchFamily="2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5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Perkhidmatan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Akademi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Sekolah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8" name="Google Shape;309;p24"/>
          <p:cNvSpPr txBox="1"/>
          <p:nvPr/>
        </p:nvSpPr>
        <p:spPr>
          <a:xfrm>
            <a:off x="2656387" y="2328630"/>
            <a:ext cx="20232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Staf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Bukan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Akademik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19819" y="130108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1,800+</a:t>
            </a:r>
            <a:endParaRPr lang="en-US" b="1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19819" y="202261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5,900+</a:t>
            </a:r>
            <a:endParaRPr lang="en-US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1" name="Google Shape;309;p24"/>
          <p:cNvSpPr txBox="1"/>
          <p:nvPr/>
        </p:nvSpPr>
        <p:spPr>
          <a:xfrm>
            <a:off x="7586409" y="1784084"/>
            <a:ext cx="18954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Pelajar</a:t>
            </a:r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Inbound </a:t>
            </a:r>
            <a:endParaRPr lang="en-US" sz="1400" i="1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2" name="Google Shape;309;p24"/>
          <p:cNvSpPr txBox="1"/>
          <p:nvPr/>
        </p:nvSpPr>
        <p:spPr>
          <a:xfrm>
            <a:off x="7586409" y="2436352"/>
            <a:ext cx="18954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Pelajar</a:t>
            </a:r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Outbound</a:t>
            </a:r>
            <a:endParaRPr lang="en-US" sz="1400" i="1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3" name="Google Shape;309;p24"/>
          <p:cNvSpPr txBox="1"/>
          <p:nvPr/>
        </p:nvSpPr>
        <p:spPr>
          <a:xfrm>
            <a:off x="7586409" y="2159353"/>
            <a:ext cx="18954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1,800+</a:t>
            </a:r>
            <a:endParaRPr lang="en-US" b="1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4" name="Google Shape;309;p24"/>
          <p:cNvSpPr txBox="1"/>
          <p:nvPr/>
        </p:nvSpPr>
        <p:spPr>
          <a:xfrm>
            <a:off x="8131349" y="2928795"/>
            <a:ext cx="189545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8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sehingga</a:t>
            </a:r>
            <a:r>
              <a:rPr lang="en-US" sz="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31 </a:t>
            </a:r>
            <a:r>
              <a:rPr lang="en-US" sz="8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Disember</a:t>
            </a:r>
            <a:r>
              <a:rPr lang="en-US" sz="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2025</a:t>
            </a:r>
            <a:endParaRPr lang="en-US" sz="8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5" name="Google Shape;309;p24"/>
          <p:cNvSpPr txBox="1"/>
          <p:nvPr/>
        </p:nvSpPr>
        <p:spPr>
          <a:xfrm>
            <a:off x="3383624" y="2941490"/>
            <a:ext cx="189545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Sehingga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Januari 2026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6" name="Google Shape;309;p24"/>
          <p:cNvSpPr txBox="1"/>
          <p:nvPr/>
        </p:nvSpPr>
        <p:spPr>
          <a:xfrm>
            <a:off x="4966482" y="4714411"/>
            <a:ext cx="2259033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18,600+</a:t>
            </a:r>
            <a:endParaRPr lang="en-US" sz="1400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Prasiswazah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                                      </a:t>
            </a:r>
            <a:endParaRPr lang="en-MY" sz="80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ctr">
              <a:defRPr/>
            </a:pP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Sehingga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Disember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2025</a:t>
            </a:r>
            <a:endParaRPr lang="en-MY" sz="8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7" name="Google Shape;309;p24"/>
          <p:cNvSpPr txBox="1"/>
          <p:nvPr/>
        </p:nvSpPr>
        <p:spPr>
          <a:xfrm>
            <a:off x="4966482" y="5483852"/>
            <a:ext cx="2259033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12,100</a:t>
            </a:r>
            <a:r>
              <a:rPr lang="en-US" sz="14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+</a:t>
            </a:r>
            <a:endParaRPr lang="en-US" sz="1400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Pascasiswazah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 algn="just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                                           </a:t>
            </a:r>
            <a:endParaRPr lang="en-MY" sz="80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ctr">
              <a:defRPr/>
            </a:pP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sehingga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Disember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2025</a:t>
            </a:r>
            <a:endParaRPr lang="en-MY" sz="8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MY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8" name="Google Shape;309;p24"/>
          <p:cNvSpPr txBox="1"/>
          <p:nvPr/>
        </p:nvSpPr>
        <p:spPr>
          <a:xfrm>
            <a:off x="4967681" y="3316699"/>
            <a:ext cx="225783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30,700+</a:t>
            </a:r>
            <a:endParaRPr lang="en-US" sz="2000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Pelajar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dari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dalam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negara dan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pelajar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1400" dirty="0">
              <a:solidFill>
                <a:prstClr val="black"/>
              </a:solidFill>
              <a:latin typeface="Century Gothic" panose="020B05020202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Antarabangsa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dari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75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buah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negara</a:t>
            </a:r>
            <a:endParaRPr lang="en-MY" sz="1400" dirty="0">
              <a:solidFill>
                <a:prstClr val="black"/>
              </a:solidFill>
              <a:latin typeface="Century Gothic" panose="020B0502020202020204" pitchFamily="34" charset="0"/>
              <a:ea typeface="Tahoma" panose="020B0604030504040204" pitchFamily="34" charset="0"/>
              <a:cs typeface="Century Gothic" panose="020B0502020202020204" pitchFamily="34" charset="0"/>
            </a:endParaRPr>
          </a:p>
        </p:txBody>
      </p:sp>
      <p:sp>
        <p:nvSpPr>
          <p:cNvPr id="6" name="Google Shape;308;p24"/>
          <p:cNvSpPr txBox="1"/>
          <p:nvPr/>
        </p:nvSpPr>
        <p:spPr>
          <a:xfrm>
            <a:off x="154051" y="3388650"/>
            <a:ext cx="213653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714.2 Hektar</a:t>
            </a:r>
            <a:endParaRPr lang="en-US" sz="2000" b="1" u="none" strike="noStrike" cap="none" dirty="0">
              <a:solidFill>
                <a:schemeClr val="bg1"/>
              </a:solidFill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  <a:sym typeface="Tenor Sans"/>
            </a:endParaRPr>
          </a:p>
        </p:txBody>
      </p:sp>
      <p:sp>
        <p:nvSpPr>
          <p:cNvPr id="7" name="Google Shape;309;p24"/>
          <p:cNvSpPr txBox="1"/>
          <p:nvPr/>
        </p:nvSpPr>
        <p:spPr>
          <a:xfrm>
            <a:off x="123726" y="3815777"/>
            <a:ext cx="2197186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UPM Sarawak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terletak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13 km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dari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Bandar Bintulu,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dikelilingi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dengan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rimbunan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kehijauan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yang kaya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dengan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flora dan fauna.</a:t>
            </a:r>
            <a:endParaRPr kumimoji="0" lang="en-US" sz="11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panose="020B0403020202020204" pitchFamily="34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66019" y="3051906"/>
            <a:ext cx="1718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31640" y="3163678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Sarawak</a:t>
            </a:r>
            <a:endParaRPr 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2861" y="1713540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Serdang</a:t>
            </a:r>
            <a:endParaRPr 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401776" y="1221856"/>
            <a:ext cx="2928994" cy="923330"/>
            <a:chOff x="862986" y="884505"/>
            <a:chExt cx="2928994" cy="923330"/>
          </a:xfrm>
        </p:grpSpPr>
        <p:sp>
          <p:nvSpPr>
            <p:cNvPr id="65" name="TextBox 64"/>
            <p:cNvSpPr txBox="1"/>
            <p:nvPr/>
          </p:nvSpPr>
          <p:spPr>
            <a:xfrm>
              <a:off x="862986" y="884505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31</a:t>
              </a:r>
              <a:endPara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978997" y="1053794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</a:t>
              </a:r>
              <a:endPara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046380" y="1346170"/>
              <a:ext cx="17456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In the World</a:t>
              </a:r>
              <a:endPara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3863981" y="543089"/>
            <a:ext cx="395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KEDUDUKAN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ANTARABANGSA</a:t>
            </a:r>
            <a:endParaRPr lang="en-US" sz="2000" dirty="0">
              <a:solidFill>
                <a:srgbClr val="9E073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79937" y="5992833"/>
            <a:ext cx="2826327" cy="26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altLang="en-US" sz="1100" b="0" i="0" u="none" baseline="0" dirty="0">
                <a:latin typeface="Arial" panose="020B0604020202020204" pitchFamily="34" charset="0"/>
                <a:cs typeface="Arial" panose="020B0604020202020204" pitchFamily="34" charset="0"/>
              </a:rPr>
              <a:t>Jun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n-MY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98"/>
          <p:cNvSpPr txBox="1"/>
          <p:nvPr/>
        </p:nvSpPr>
        <p:spPr>
          <a:xfrm>
            <a:off x="11367067" y="3009368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131787" y="2048346"/>
            <a:ext cx="1275266" cy="10424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/>
          <a:srcRect l="55049"/>
          <a:stretch>
            <a:fillRect/>
          </a:stretch>
        </p:blipFill>
        <p:spPr>
          <a:xfrm>
            <a:off x="837609" y="4583397"/>
            <a:ext cx="1082115" cy="938121"/>
          </a:xfrm>
          <a:prstGeom prst="rect">
            <a:avLst/>
          </a:prstGeom>
        </p:spPr>
      </p:pic>
      <p:pic>
        <p:nvPicPr>
          <p:cNvPr id="14" name="Content Placeholder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095" y="4696098"/>
            <a:ext cx="1235914" cy="5525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768" y="4678611"/>
            <a:ext cx="1280434" cy="5875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5635" y="4529445"/>
            <a:ext cx="1875580" cy="105236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82841" y="1265122"/>
            <a:ext cx="1574823" cy="922020"/>
            <a:chOff x="1075202" y="323636"/>
            <a:chExt cx="1574823" cy="922020"/>
          </a:xfrm>
        </p:grpSpPr>
        <p:sp>
          <p:nvSpPr>
            <p:cNvPr id="23" name="TextBox 22"/>
            <p:cNvSpPr txBox="1"/>
            <p:nvPr/>
          </p:nvSpPr>
          <p:spPr>
            <a:xfrm>
              <a:off x="1075202" y="323636"/>
              <a:ext cx="1371600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alt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138</a:t>
              </a:r>
              <a:endParaRPr lang="en-MY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83344" y="443756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th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02087" y="1274227"/>
            <a:ext cx="1530474" cy="1015663"/>
            <a:chOff x="1115180" y="734578"/>
            <a:chExt cx="1442388" cy="1015663"/>
          </a:xfrm>
        </p:grpSpPr>
        <p:sp>
          <p:nvSpPr>
            <p:cNvPr id="26" name="TextBox 25"/>
            <p:cNvSpPr txBox="1"/>
            <p:nvPr/>
          </p:nvSpPr>
          <p:spPr>
            <a:xfrm>
              <a:off x="1115180" y="734578"/>
              <a:ext cx="13716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22</a:t>
              </a:r>
              <a:endParaRPr lang="en-US" sz="6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90887" y="862201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nd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604886" y="1313820"/>
            <a:ext cx="1674332" cy="923330"/>
            <a:chOff x="881074" y="933203"/>
            <a:chExt cx="1674332" cy="923330"/>
          </a:xfrm>
        </p:grpSpPr>
        <p:sp>
          <p:nvSpPr>
            <p:cNvPr id="33" name="TextBox 32"/>
            <p:cNvSpPr txBox="1"/>
            <p:nvPr/>
          </p:nvSpPr>
          <p:spPr>
            <a:xfrm>
              <a:off x="881074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329</a:t>
              </a:r>
              <a:endParaRPr lang="en-US" sz="5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88725" y="994770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th</a:t>
              </a:r>
              <a:endPara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01114" y="3615354"/>
            <a:ext cx="1670990" cy="922020"/>
            <a:chOff x="928163" y="757865"/>
            <a:chExt cx="1670990" cy="922020"/>
          </a:xfrm>
        </p:grpSpPr>
        <p:sp>
          <p:nvSpPr>
            <p:cNvPr id="43" name="TextBox 42"/>
            <p:cNvSpPr txBox="1"/>
            <p:nvPr/>
          </p:nvSpPr>
          <p:spPr>
            <a:xfrm>
              <a:off x="928163" y="757865"/>
              <a:ext cx="1371600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MY" altLang="en-US" sz="54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55</a:t>
              </a:r>
              <a:endParaRPr lang="en-MY" altLang="en-US" sz="5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83497" y="893475"/>
              <a:ext cx="515656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altLang="en-US" sz="20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th</a:t>
              </a:r>
              <a:endParaRPr lang="en-MY" alt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836695" y="3626341"/>
            <a:ext cx="1569608" cy="923330"/>
            <a:chOff x="796231" y="933203"/>
            <a:chExt cx="1569608" cy="923330"/>
          </a:xfrm>
        </p:grpSpPr>
        <p:sp>
          <p:nvSpPr>
            <p:cNvPr id="51" name="TextBox 50"/>
            <p:cNvSpPr txBox="1"/>
            <p:nvPr/>
          </p:nvSpPr>
          <p:spPr>
            <a:xfrm>
              <a:off x="796231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81</a:t>
              </a:r>
              <a:endPara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869269" y="994770"/>
              <a:ext cx="4965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st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109851" y="3755827"/>
            <a:ext cx="2385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401-600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9932547" y="3626341"/>
            <a:ext cx="1681658" cy="923330"/>
            <a:chOff x="796231" y="933203"/>
            <a:chExt cx="1681658" cy="923330"/>
          </a:xfrm>
        </p:grpSpPr>
        <p:sp>
          <p:nvSpPr>
            <p:cNvPr id="55" name="TextBox 54"/>
            <p:cNvSpPr txBox="1"/>
            <p:nvPr/>
          </p:nvSpPr>
          <p:spPr>
            <a:xfrm>
              <a:off x="796231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132</a:t>
              </a:r>
              <a:endParaRPr lang="en-US" sz="5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960709" y="994770"/>
              <a:ext cx="51718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nd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9038232" y="3815451"/>
            <a:ext cx="496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8" name="TextBox 98"/>
          <p:cNvSpPr txBox="1"/>
          <p:nvPr/>
        </p:nvSpPr>
        <p:spPr>
          <a:xfrm>
            <a:off x="7247607" y="2833002"/>
            <a:ext cx="1676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 2026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98"/>
          <p:cNvSpPr txBox="1"/>
          <p:nvPr/>
        </p:nvSpPr>
        <p:spPr>
          <a:xfrm>
            <a:off x="1839576" y="2879496"/>
            <a:ext cx="542347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MY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MY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98"/>
          <p:cNvSpPr txBox="1"/>
          <p:nvPr/>
        </p:nvSpPr>
        <p:spPr>
          <a:xfrm>
            <a:off x="2729507" y="2845324"/>
            <a:ext cx="101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Asia 2026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Graphic 60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8288" y="2360984"/>
            <a:ext cx="1948729" cy="481265"/>
          </a:xfrm>
          <a:prstGeom prst="rect">
            <a:avLst/>
          </a:prstGeom>
        </p:spPr>
      </p:pic>
      <p:pic>
        <p:nvPicPr>
          <p:cNvPr id="62" name="Graphic 6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90224" y="2363467"/>
            <a:ext cx="1922595" cy="474811"/>
          </a:xfrm>
          <a:prstGeom prst="rect">
            <a:avLst/>
          </a:prstGeom>
        </p:spPr>
      </p:pic>
      <p:pic>
        <p:nvPicPr>
          <p:cNvPr id="64" name="Graphic 63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79181" y="2358057"/>
            <a:ext cx="1922595" cy="474811"/>
          </a:xfrm>
          <a:prstGeom prst="rect">
            <a:avLst/>
          </a:prstGeom>
        </p:spPr>
      </p:pic>
      <p:sp>
        <p:nvSpPr>
          <p:cNvPr id="74" name="TextBox 98"/>
          <p:cNvSpPr txBox="1"/>
          <p:nvPr/>
        </p:nvSpPr>
        <p:spPr>
          <a:xfrm>
            <a:off x="10938389" y="5031191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98"/>
          <p:cNvSpPr txBox="1"/>
          <p:nvPr/>
        </p:nvSpPr>
        <p:spPr>
          <a:xfrm>
            <a:off x="11316779" y="3009368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98"/>
          <p:cNvSpPr txBox="1"/>
          <p:nvPr/>
        </p:nvSpPr>
        <p:spPr>
          <a:xfrm>
            <a:off x="8921354" y="4218457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5107811" y="3190158"/>
            <a:ext cx="2002040" cy="2331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104" name="Group 103"/>
          <p:cNvGrpSpPr/>
          <p:nvPr/>
        </p:nvGrpSpPr>
        <p:grpSpPr>
          <a:xfrm>
            <a:off x="4844453" y="1421911"/>
            <a:ext cx="2503094" cy="1734584"/>
            <a:chOff x="4844453" y="1421911"/>
            <a:chExt cx="2503094" cy="1734584"/>
          </a:xfrm>
        </p:grpSpPr>
        <p:sp>
          <p:nvSpPr>
            <p:cNvPr id="105" name="TextBox 104"/>
            <p:cNvSpPr txBox="1"/>
            <p:nvPr/>
          </p:nvSpPr>
          <p:spPr>
            <a:xfrm>
              <a:off x="4940300" y="1683521"/>
              <a:ext cx="23114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TOP 200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844453" y="1421911"/>
              <a:ext cx="25030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20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Subjects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7" name="TextBox 98"/>
            <p:cNvSpPr txBox="1"/>
            <p:nvPr/>
          </p:nvSpPr>
          <p:spPr>
            <a:xfrm>
              <a:off x="5030793" y="2851647"/>
              <a:ext cx="16765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subject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8" name="Graphic 10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07811" y="2362976"/>
              <a:ext cx="1948729" cy="481265"/>
            </a:xfrm>
            <a:prstGeom prst="rect">
              <a:avLst/>
            </a:prstGeom>
          </p:spPr>
        </p:pic>
        <p:sp>
          <p:nvSpPr>
            <p:cNvPr id="109" name="TextBox 98"/>
            <p:cNvSpPr txBox="1"/>
            <p:nvPr/>
          </p:nvSpPr>
          <p:spPr>
            <a:xfrm>
              <a:off x="6609726" y="2879496"/>
              <a:ext cx="5423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2026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951238" y="3177464"/>
            <a:ext cx="1371600" cy="584775"/>
            <a:chOff x="1038810" y="323636"/>
            <a:chExt cx="1371600" cy="584775"/>
          </a:xfrm>
        </p:grpSpPr>
        <p:sp>
          <p:nvSpPr>
            <p:cNvPr id="111" name="TextBox 110"/>
            <p:cNvSpPr txBox="1"/>
            <p:nvPr/>
          </p:nvSpPr>
          <p:spPr>
            <a:xfrm>
              <a:off x="1038810" y="323636"/>
              <a:ext cx="1371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38</a:t>
              </a:r>
              <a:endParaRPr lang="en-US" sz="32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187754" y="428879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5896864" y="339331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the world</a:t>
            </a:r>
            <a:endParaRPr lang="en-US" sz="14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197091" y="3642959"/>
            <a:ext cx="1818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Veterinary Science</a:t>
            </a:r>
            <a:endParaRPr lang="en-US" sz="1400" b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981829" y="4423232"/>
            <a:ext cx="22366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Agriculture &amp; Forestry</a:t>
            </a:r>
            <a:endParaRPr lang="en-US" sz="1400" b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4989800" y="4578560"/>
            <a:ext cx="1371600" cy="1015663"/>
            <a:chOff x="1075202" y="323636"/>
            <a:chExt cx="1371600" cy="1015663"/>
          </a:xfrm>
        </p:grpSpPr>
        <p:sp>
          <p:nvSpPr>
            <p:cNvPr id="121" name="TextBox 120"/>
            <p:cNvSpPr txBox="1"/>
            <p:nvPr/>
          </p:nvSpPr>
          <p:spPr>
            <a:xfrm>
              <a:off x="1075202" y="323636"/>
              <a:ext cx="13716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</a:t>
              </a:r>
              <a:endParaRPr lang="en-US" sz="6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242408" y="712001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5776510" y="509361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Malaysia</a:t>
            </a:r>
            <a:endParaRPr lang="en-US" sz="14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687021" y="3259864"/>
            <a:ext cx="4666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9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4951082" y="3968374"/>
            <a:ext cx="1371600" cy="584775"/>
            <a:chOff x="1038810" y="323636"/>
            <a:chExt cx="1371600" cy="584775"/>
          </a:xfrm>
        </p:grpSpPr>
        <p:sp>
          <p:nvSpPr>
            <p:cNvPr id="126" name="TextBox 125"/>
            <p:cNvSpPr txBox="1"/>
            <p:nvPr/>
          </p:nvSpPr>
          <p:spPr>
            <a:xfrm>
              <a:off x="1038810" y="323636"/>
              <a:ext cx="1371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64</a:t>
              </a:r>
              <a:endParaRPr lang="en-US" sz="32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87754" y="428879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5896708" y="418422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the world</a:t>
            </a:r>
            <a:endParaRPr lang="en-US" sz="14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668577" y="4050774"/>
            <a:ext cx="4666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9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639344" y="4753677"/>
            <a:ext cx="4666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</a:t>
            </a:r>
            <a:endParaRPr lang="en-US" sz="14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circles with different colors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4126" y="2313043"/>
            <a:ext cx="3001308" cy="30085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55683" y="4183196"/>
            <a:ext cx="2215238" cy="33718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0" lvl="1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  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Sekolah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Perniagaan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Ekonomi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marL="0" lvl="1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  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Sekolah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Pengajian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Siswazah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3" name="Rounded Rectangle 4"/>
          <p:cNvSpPr/>
          <p:nvPr/>
        </p:nvSpPr>
        <p:spPr>
          <a:xfrm>
            <a:off x="7959582" y="3928194"/>
            <a:ext cx="1169605" cy="2300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7944" tIns="0" rIns="117944" bIns="0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Sekolah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983010" y="3928194"/>
            <a:ext cx="0" cy="622258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467722" y="4964530"/>
            <a:ext cx="290512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Biosains (IBS) 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Perhutanan Tropika dan Produk Hutan</a:t>
            </a:r>
            <a:r>
              <a:rPr lang="en-US" alt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(INTROP) 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Pertanian Tropika dan Sekuriti Makanan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ITAFoS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) 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2912" y="4206086"/>
            <a:ext cx="3275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Pusat </a:t>
            </a: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Kecemerlangan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Pengajian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Tinggi (</a:t>
            </a: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HICoE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358867" y="4666210"/>
            <a:ext cx="0" cy="794515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61370" y="3448824"/>
            <a:ext cx="80013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</a:t>
            </a:r>
            <a:endParaRPr lang="en-US" sz="4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78734" y="2597564"/>
            <a:ext cx="79761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</a:t>
            </a:r>
            <a:endParaRPr lang="en-US" sz="4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1550" y="4237442"/>
            <a:ext cx="4749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endParaRPr lang="en-US" sz="4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30723" y="3407161"/>
            <a:ext cx="4749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388541" y="1450720"/>
            <a:ext cx="791576" cy="1078858"/>
            <a:chOff x="4688878" y="1458276"/>
            <a:chExt cx="791576" cy="1078858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692128" y="2148629"/>
              <a:ext cx="0" cy="388505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88878" y="1458276"/>
              <a:ext cx="791576" cy="706012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617590" y="2043086"/>
            <a:ext cx="887382" cy="1514748"/>
            <a:chOff x="2795372" y="2066718"/>
            <a:chExt cx="887382" cy="1514748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3207866" y="2066990"/>
              <a:ext cx="474888" cy="1514476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795372" y="2066718"/>
              <a:ext cx="41275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7459359" y="3811747"/>
            <a:ext cx="514410" cy="279695"/>
          </a:xfrm>
          <a:prstGeom prst="line">
            <a:avLst/>
          </a:prstGeom>
          <a:ln w="12700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66378" y="4750820"/>
            <a:ext cx="650991" cy="1"/>
          </a:xfrm>
          <a:prstGeom prst="line">
            <a:avLst/>
          </a:prstGeom>
          <a:ln w="12700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566729" y="2028338"/>
            <a:ext cx="309372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Fa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Pertanian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Fa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Sains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Kejuruteraan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Pengajian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Pendidikan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Sains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Makanan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Perhutanan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Alam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Sekitar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Perubatan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Veterinar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Ekologi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Manusia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Bahasa Moden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Komunikasi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Rekabentuk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Senibina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Perubatan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Kesihatan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Komputer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Maklumat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Bioteknologi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Biomolekul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Pertanian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Perhutanan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(UPMS)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Kemanusiaan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,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Pengurusan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(UPMS)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00794" y="1760114"/>
            <a:ext cx="6815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Fakulti</a:t>
            </a:r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604596" y="1803726"/>
            <a:ext cx="0" cy="2137713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173620" y="1621202"/>
            <a:ext cx="3582515" cy="1477328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Nanosains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Nanoteknologi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(ION2)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Penuaan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Malaysia </a:t>
            </a:r>
            <a:r>
              <a:rPr lang="en-MY" sz="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MY" sz="8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MyAgein</a:t>
            </a:r>
            <a:r>
              <a:rPr lang="en-MY" sz="800" noProof="0" dirty="0" err="1">
                <a:ln>
                  <a:noFill/>
                </a:ln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g</a:t>
            </a:r>
            <a:r>
              <a:rPr lang="en-MY" sz="70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®)</a:t>
            </a:r>
            <a:endParaRPr lang="en-US" sz="9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Matematik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(INSPEM)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Produk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Halal (IPPH)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Pengajian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Sosial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(IPSAS)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Kajian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Perladangan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(IKP)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Antarabangsa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Akuakultur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Akuatik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(I-AQUAS)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Biosains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(IBS)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Perhutanan Tropika dan Produk Hutan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(INTROP)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Pertanian Tropika dan Sekuriti Makanan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ITAFoS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Ekosains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Borneo (UPMS) 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34" name="Rounded Rectangle 4"/>
          <p:cNvSpPr/>
          <p:nvPr/>
        </p:nvSpPr>
        <p:spPr>
          <a:xfrm>
            <a:off x="7173620" y="1385502"/>
            <a:ext cx="1200226" cy="2300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7944" tIns="0" rIns="117944" bIns="0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Institut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7197656" y="1349561"/>
            <a:ext cx="0" cy="1601381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994885" y="380451"/>
            <a:ext cx="4202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FAKULTI, INSTITUT &amp; SEKOLAH 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6113" y="1585990"/>
            <a:ext cx="1631033" cy="1223275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812" y="4146835"/>
            <a:ext cx="2240655" cy="1833263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446" y="877902"/>
            <a:ext cx="2201960" cy="1467973"/>
          </a:xfrm>
          <a:prstGeom prst="rect">
            <a:avLst/>
          </a:prstGeom>
        </p:spPr>
      </p:pic>
      <p:pic>
        <p:nvPicPr>
          <p:cNvPr id="18" name="Graphic 1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49257" y="3629158"/>
            <a:ext cx="2167890" cy="1445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1833" y="6021907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Januari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4247342" y="175912"/>
            <a:ext cx="3685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AKREDITASI ANTARABANGSA:</a:t>
            </a:r>
            <a:endParaRPr lang="en-US" sz="20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 AKADEMIK</a:t>
            </a:r>
            <a:endParaRPr lang="en-US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84240" y="5894311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Januari 2026</a:t>
            </a:r>
            <a:endParaRPr lang="en-MY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5137" y="1690271"/>
            <a:ext cx="10881726" cy="4023338"/>
            <a:chOff x="871099" y="1677862"/>
            <a:chExt cx="10054958" cy="3717648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3427827" y="1677864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5987575" y="1677863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7" name="Rectangle: Rounded Corners 16"/>
            <p:cNvSpPr/>
            <p:nvPr/>
          </p:nvSpPr>
          <p:spPr>
            <a:xfrm>
              <a:off x="8547323" y="1677863"/>
              <a:ext cx="2378734" cy="1659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18" name="Graphic 17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16374" y="1995503"/>
              <a:ext cx="1573279" cy="52442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3353" y="1839960"/>
              <a:ext cx="1328803" cy="81872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8319" y="2019147"/>
              <a:ext cx="1695116" cy="539612"/>
            </a:xfrm>
            <a:prstGeom prst="rect">
              <a:avLst/>
            </a:prstGeom>
          </p:spPr>
        </p:pic>
        <p:sp>
          <p:nvSpPr>
            <p:cNvPr id="32" name="Rectangle: Rounded Corners 31"/>
            <p:cNvSpPr/>
            <p:nvPr/>
          </p:nvSpPr>
          <p:spPr>
            <a:xfrm>
              <a:off x="880078" y="3618598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3" name="Rectangle: Rounded Corners 32"/>
            <p:cNvSpPr/>
            <p:nvPr/>
          </p:nvSpPr>
          <p:spPr>
            <a:xfrm>
              <a:off x="3438944" y="3620908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34" name="Rectangle: Rounded Corners 33"/>
            <p:cNvSpPr/>
            <p:nvPr/>
          </p:nvSpPr>
          <p:spPr>
            <a:xfrm>
              <a:off x="5998693" y="3618598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882" y="3689653"/>
              <a:ext cx="1590622" cy="1060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258" y="4006319"/>
              <a:ext cx="1921144" cy="54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689541" y="3535962"/>
              <a:ext cx="977244" cy="97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439422" y="2678606"/>
              <a:ext cx="2367138" cy="568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i="0" u="none" strike="noStrike" baseline="0" dirty="0">
                  <a:latin typeface="Helvetica-Bold"/>
                </a:rPr>
                <a:t>AACSB Accredited</a:t>
              </a:r>
              <a:endParaRPr lang="en-MY" sz="1200" b="1" i="0" u="none" strike="noStrike" baseline="0" dirty="0">
                <a:latin typeface="Helvetica-Bold"/>
              </a:endParaRPr>
            </a:p>
            <a:p>
              <a:pPr algn="ctr"/>
              <a:r>
                <a:rPr lang="en-MY" sz="1100" b="0" i="0" u="none" strike="noStrike" baseline="0" dirty="0">
                  <a:latin typeface="Helvetica" pitchFamily="2" charset="0"/>
                </a:rPr>
                <a:t>(Association to Advance Collegiate</a:t>
              </a:r>
              <a:r>
                <a:rPr lang="ar-SA" sz="1100" b="0" i="0" u="none" strike="noStrike" baseline="0" dirty="0">
                  <a:latin typeface="Helvetica" pitchFamily="2" charset="0"/>
                </a:rPr>
                <a:t> </a:t>
              </a:r>
              <a:r>
                <a:rPr lang="en-MY" sz="1100" b="0" i="0" u="none" strike="noStrike" baseline="0" dirty="0">
                  <a:latin typeface="Helvetica" pitchFamily="2" charset="0"/>
                </a:rPr>
                <a:t>Schools of</a:t>
              </a:r>
              <a:r>
                <a:rPr lang="ar-SA" sz="1100" b="0" i="0" u="none" strike="noStrike" baseline="0" dirty="0">
                  <a:latin typeface="Helvetica" pitchFamily="2" charset="0"/>
                </a:rPr>
                <a:t> </a:t>
              </a:r>
              <a:r>
                <a:rPr lang="en-MY" sz="1100" b="0" i="0" u="none" strike="noStrike" baseline="0" dirty="0">
                  <a:latin typeface="Helvetica" pitchFamily="2" charset="0"/>
                </a:rPr>
                <a:t>Business)</a:t>
              </a:r>
              <a:endParaRPr lang="en-MY" sz="11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47667" y="2678606"/>
              <a:ext cx="2258550" cy="568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EQUIS Accredited</a:t>
              </a:r>
              <a:endParaRPr lang="en-US" sz="1200" b="1" i="0" u="none" strike="noStrike" baseline="0" dirty="0">
                <a:latin typeface="Helvetica-Bold"/>
              </a:endParaRPr>
            </a:p>
            <a:p>
              <a:pPr algn="ctr"/>
              <a:r>
                <a:rPr lang="en-US" sz="1100" i="0" u="none" strike="noStrike" baseline="0" dirty="0">
                  <a:latin typeface="Helvetica-Bold"/>
                </a:rPr>
                <a:t>(EFMD Quality Improvement System)</a:t>
              </a:r>
              <a:endParaRPr lang="en-MY" sz="11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596602" y="2672345"/>
              <a:ext cx="22585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International Engineering Alliance (IEA)</a:t>
              </a:r>
              <a:endParaRPr lang="en-MY" sz="12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02794" y="4792716"/>
              <a:ext cx="22585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i="0" u="none" strike="noStrike" baseline="0" dirty="0">
                  <a:latin typeface="Helvetica-Bold"/>
                </a:rPr>
                <a:t>Royal Society of Chemistry</a:t>
              </a:r>
              <a:endParaRPr lang="en-MY" sz="12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487918" y="4759657"/>
              <a:ext cx="22585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The Institute of Food Technologists (IFT)</a:t>
              </a:r>
              <a:endParaRPr lang="en-MY" sz="12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30396" y="4314820"/>
              <a:ext cx="2715326" cy="1080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Community for Environmental Disciplines in Higher Education (CEDHE),</a:t>
              </a:r>
              <a:endParaRPr lang="en-US" sz="1200" b="1" i="0" u="none" strike="noStrike" baseline="0" dirty="0">
                <a:latin typeface="Helvetica-Bold"/>
              </a:endParaRPr>
            </a:p>
            <a:p>
              <a:pPr algn="ctr"/>
              <a:r>
                <a:rPr lang="en-US" sz="1100" dirty="0">
                  <a:latin typeface="Helvetica-Bold"/>
                </a:rPr>
                <a:t>the education committee of the Institution </a:t>
              </a:r>
              <a:endParaRPr lang="en-US" sz="1100" dirty="0">
                <a:latin typeface="Helvetica-Bold"/>
              </a:endParaRPr>
            </a:p>
            <a:p>
              <a:pPr algn="ctr"/>
              <a:r>
                <a:rPr lang="en-US" sz="1100" dirty="0">
                  <a:latin typeface="Helvetica-Bold"/>
                </a:rPr>
                <a:t>of Environmental Sciences (IES)</a:t>
              </a:r>
              <a:endParaRPr lang="en-MY" sz="1100" dirty="0">
                <a:latin typeface="Helvetica-Bold"/>
              </a:endParaRPr>
            </a:p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 </a:t>
              </a:r>
              <a:endParaRPr lang="en-US" sz="1200" b="1" i="0" u="none" strike="noStrike" baseline="0" dirty="0">
                <a:latin typeface="Helvetica-Bold"/>
              </a:endParaRPr>
            </a:p>
          </p:txBody>
        </p:sp>
        <p:sp>
          <p:nvSpPr>
            <p:cNvPr id="44" name="Rectangle: Rounded Corners 43"/>
            <p:cNvSpPr/>
            <p:nvPr/>
          </p:nvSpPr>
          <p:spPr>
            <a:xfrm>
              <a:off x="895189" y="1677862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45" name="Picture 2" descr="AMBA | Lingnan College,Sun Yat-sen University International Educ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941" y="2019147"/>
              <a:ext cx="1577455" cy="47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871099" y="2685459"/>
              <a:ext cx="23671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Association of MBAs </a:t>
              </a:r>
              <a:endParaRPr lang="en-MY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MY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(AMBA)</a:t>
              </a:r>
              <a:endParaRPr lang="en-MY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: Rounded Corners 12"/>
          <p:cNvSpPr/>
          <p:nvPr/>
        </p:nvSpPr>
        <p:spPr>
          <a:xfrm>
            <a:off x="8981793" y="3790586"/>
            <a:ext cx="2574325" cy="17963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6235" y="3943202"/>
            <a:ext cx="2467228" cy="658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34793" y="4771130"/>
            <a:ext cx="244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 dirty="0">
                <a:latin typeface="Helvetica-Bold"/>
              </a:rPr>
              <a:t>Indonesian Accreditation Agency for Higher</a:t>
            </a:r>
            <a:endParaRPr lang="en-US" sz="1200" b="1" i="0" u="none" strike="noStrike" baseline="0" dirty="0">
              <a:latin typeface="Helvetica-Bold"/>
            </a:endParaRPr>
          </a:p>
          <a:p>
            <a:pPr algn="ctr"/>
            <a:r>
              <a:rPr lang="en-US" sz="1200" b="1" i="0" u="none" strike="noStrike" baseline="0" dirty="0">
                <a:latin typeface="Helvetica-Bold"/>
              </a:rPr>
              <a:t>Education in Health (IAAHEH)</a:t>
            </a:r>
            <a:endParaRPr lang="en-MY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379462" y="6035127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Januari 2026</a:t>
            </a:r>
            <a:endParaRPr lang="en-MY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Down Arrow 55"/>
          <p:cNvSpPr/>
          <p:nvPr/>
        </p:nvSpPr>
        <p:spPr>
          <a:xfrm>
            <a:off x="2047750" y="3067636"/>
            <a:ext cx="609062" cy="76531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11" y="4936366"/>
            <a:ext cx="3009279" cy="10382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9919" y="2217295"/>
            <a:ext cx="245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Program </a:t>
            </a:r>
            <a:endParaRPr lang="en-US" altLang="ms-MY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+mn-ea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Kolaborasi</a:t>
            </a:r>
            <a:endParaRPr lang="en-US" altLang="ms-MY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16183" y="5091653"/>
            <a:ext cx="1522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Institut</a:t>
            </a:r>
            <a:endParaRPr lang="en-US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39702" y="4008534"/>
            <a:ext cx="475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9</a:t>
            </a:r>
            <a:endParaRPr lang="en-US" sz="7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52656" y="1163668"/>
            <a:ext cx="1522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15</a:t>
            </a:r>
            <a:endParaRPr lang="en-US" altLang="ms-MY" sz="7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+mn-ea"/>
            </a:endParaRPr>
          </a:p>
        </p:txBody>
      </p:sp>
      <p:sp>
        <p:nvSpPr>
          <p:cNvPr id="21" name="Down Arrow 55"/>
          <p:cNvSpPr/>
          <p:nvPr/>
        </p:nvSpPr>
        <p:spPr>
          <a:xfrm>
            <a:off x="2047750" y="3067636"/>
            <a:ext cx="609062" cy="76531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6878" y="3789393"/>
            <a:ext cx="3009279" cy="1038201"/>
          </a:xfrm>
          <a:prstGeom prst="rect">
            <a:avLst/>
          </a:prstGeom>
        </p:spPr>
      </p:pic>
      <p:sp>
        <p:nvSpPr>
          <p:cNvPr id="25" name="TextBox 1"/>
          <p:cNvSpPr txBox="1"/>
          <p:nvPr/>
        </p:nvSpPr>
        <p:spPr>
          <a:xfrm>
            <a:off x="5923508" y="4021944"/>
            <a:ext cx="280481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UNIVERSITAS BRAWIJAYA</a:t>
            </a:r>
            <a:endParaRPr lang="en-MY" sz="11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INDONESIA</a:t>
            </a:r>
            <a:endParaRPr lang="en-MY" sz="11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  <a:endParaRPr lang="en-US" sz="1100" dirty="0"/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rcRect r="71630" b="-10794"/>
          <a:stretch>
            <a:fillRect/>
          </a:stretch>
        </p:blipFill>
        <p:spPr>
          <a:xfrm>
            <a:off x="5115599" y="3951816"/>
            <a:ext cx="656380" cy="713354"/>
          </a:xfrm>
          <a:prstGeom prst="rect">
            <a:avLst/>
          </a:prstGeom>
        </p:spPr>
      </p:pic>
      <p:pic>
        <p:nvPicPr>
          <p:cNvPr id="27" name="Graphic 2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11" y="2665982"/>
            <a:ext cx="3009279" cy="1038201"/>
          </a:xfrm>
          <a:prstGeom prst="rect">
            <a:avLst/>
          </a:prstGeom>
        </p:spPr>
      </p:pic>
      <p:pic>
        <p:nvPicPr>
          <p:cNvPr id="28" name="Graphic 2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3773462"/>
            <a:ext cx="3009279" cy="1038201"/>
          </a:xfrm>
          <a:prstGeom prst="rect">
            <a:avLst/>
          </a:prstGeom>
        </p:spPr>
      </p:pic>
      <p:pic>
        <p:nvPicPr>
          <p:cNvPr id="29" name="Graphic 2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2663428"/>
            <a:ext cx="3009279" cy="1038201"/>
          </a:xfrm>
          <a:prstGeom prst="rect">
            <a:avLst/>
          </a:prstGeom>
        </p:spPr>
      </p:pic>
      <p:pic>
        <p:nvPicPr>
          <p:cNvPr id="30" name="Graphic 2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4866633"/>
            <a:ext cx="3009279" cy="1038201"/>
          </a:xfrm>
          <a:prstGeom prst="rect">
            <a:avLst/>
          </a:prstGeom>
        </p:spPr>
      </p:pic>
      <p:pic>
        <p:nvPicPr>
          <p:cNvPr id="34" name="Graphic 3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1588093"/>
            <a:ext cx="3009279" cy="1038201"/>
          </a:xfrm>
          <a:prstGeom prst="rect">
            <a:avLst/>
          </a:prstGeom>
        </p:spPr>
      </p:pic>
      <p:sp>
        <p:nvSpPr>
          <p:cNvPr id="40" name="TextBox 1"/>
          <p:cNvSpPr txBox="1"/>
          <p:nvPr/>
        </p:nvSpPr>
        <p:spPr>
          <a:xfrm>
            <a:off x="9515278" y="1744444"/>
            <a:ext cx="280481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SHARIF UNIVERSITY OF </a:t>
            </a:r>
            <a:endParaRPr lang="en-US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TECHNOLOGY, IRAN</a:t>
            </a:r>
            <a:endParaRPr lang="en-US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 (s) Joint Master I </a:t>
            </a:r>
            <a:endParaRPr lang="en-US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Joint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5" name="Graphic 5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6878" y="1605731"/>
            <a:ext cx="3009279" cy="1038201"/>
          </a:xfrm>
          <a:prstGeom prst="rect">
            <a:avLst/>
          </a:prstGeom>
        </p:spPr>
      </p:pic>
      <p:sp>
        <p:nvSpPr>
          <p:cNvPr id="56" name="TextBox 1"/>
          <p:cNvSpPr txBox="1"/>
          <p:nvPr/>
        </p:nvSpPr>
        <p:spPr>
          <a:xfrm>
            <a:off x="5923508" y="1771804"/>
            <a:ext cx="2804811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KYUSHU INSTITUTE OF </a:t>
            </a:r>
            <a:endParaRPr lang="en-MY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TECHNOLOGY, JAPAN</a:t>
            </a:r>
            <a:endParaRPr lang="en-MY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Programme (s) Double Master l 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Double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MY" sz="10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MY" sz="10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7" name="Graphic 5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6050" y="522407"/>
            <a:ext cx="3009279" cy="1038201"/>
          </a:xfrm>
          <a:prstGeom prst="rect">
            <a:avLst/>
          </a:prstGeom>
        </p:spPr>
      </p:pic>
      <p:sp>
        <p:nvSpPr>
          <p:cNvPr id="58" name="TextBox 1"/>
          <p:cNvSpPr txBox="1"/>
          <p:nvPr/>
        </p:nvSpPr>
        <p:spPr>
          <a:xfrm>
            <a:off x="7452680" y="754958"/>
            <a:ext cx="2804811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UNIVERSITY OF NEWCASTLE,</a:t>
            </a:r>
            <a:endParaRPr lang="en-US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AUSTRALIA</a:t>
            </a:r>
            <a:endParaRPr lang="en-US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 (s) Joint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647961" y="887480"/>
            <a:ext cx="716505" cy="251970"/>
          </a:xfrm>
          <a:prstGeom prst="rect">
            <a:avLst/>
          </a:prstGeom>
        </p:spPr>
      </p:pic>
      <p:pic>
        <p:nvPicPr>
          <p:cNvPr id="60" name="Picture 59" descr="A logo of a company&#10;&#10;AI-generated content may be incorrect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3636" y="1883703"/>
            <a:ext cx="540938" cy="48327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8753922" y="1771513"/>
            <a:ext cx="623730" cy="6237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5178205" y="2849619"/>
            <a:ext cx="643043" cy="646717"/>
          </a:xfrm>
          <a:prstGeom prst="rect">
            <a:avLst/>
          </a:prstGeom>
        </p:spPr>
      </p:pic>
      <p:sp>
        <p:nvSpPr>
          <p:cNvPr id="63" name="TextBox 1"/>
          <p:cNvSpPr txBox="1"/>
          <p:nvPr/>
        </p:nvSpPr>
        <p:spPr>
          <a:xfrm>
            <a:off x="5909969" y="2909859"/>
            <a:ext cx="2053840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MAEJO UNIVERSITY, </a:t>
            </a:r>
            <a:endParaRPr lang="en-US" altLang="en-MY" sz="11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THAILAND</a:t>
            </a:r>
            <a:endParaRPr lang="en-US" altLang="en-MY" sz="11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dirty="0"/>
              <a:t>Programme (s) Dual PhD</a:t>
            </a:r>
            <a:endParaRPr lang="en-US" alt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9"/>
          <a:srcRect r="71231" b="-16007"/>
          <a:stretch>
            <a:fillRect/>
          </a:stretch>
        </p:blipFill>
        <p:spPr>
          <a:xfrm>
            <a:off x="8734635" y="2834126"/>
            <a:ext cx="743019" cy="778985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9506655" y="2917647"/>
            <a:ext cx="2999436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IPB UNIVERSITY</a:t>
            </a:r>
            <a:endParaRPr lang="en-MY" sz="11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  <a:endParaRPr lang="en-US" sz="1100" dirty="0"/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949921" y="5147771"/>
            <a:ext cx="299943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ISLAMIC AZAD UNIVERSITY </a:t>
            </a:r>
            <a:endParaRPr lang="en-MY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OF ISFAHAN, IRAN</a:t>
            </a:r>
            <a:endParaRPr lang="en-MY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  <a:endParaRPr lang="en-US" sz="1100" dirty="0"/>
          </a:p>
          <a:p>
            <a:r>
              <a:rPr lang="en-US" sz="1100" dirty="0"/>
              <a:t>Dual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0"/>
          <a:srcRect t="-17473" r="55985"/>
          <a:stretch>
            <a:fillRect/>
          </a:stretch>
        </p:blipFill>
        <p:spPr>
          <a:xfrm>
            <a:off x="8742384" y="3840873"/>
            <a:ext cx="701838" cy="74268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9515278" y="3938619"/>
            <a:ext cx="299943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KASETSART UNIVERSITY, </a:t>
            </a:r>
            <a:endParaRPr lang="en-MY" sz="11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THAILAND</a:t>
            </a:r>
            <a:endParaRPr lang="en-MY" sz="11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</a:t>
            </a:r>
            <a:endParaRPr lang="en-US" sz="1100" dirty="0"/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7312" y="5181039"/>
            <a:ext cx="476811" cy="476811"/>
          </a:xfrm>
          <a:prstGeom prst="rect">
            <a:avLst/>
          </a:prstGeom>
        </p:spPr>
      </p:pic>
      <p:pic>
        <p:nvPicPr>
          <p:cNvPr id="76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1"/>
          <a:stretch>
            <a:fillRect/>
          </a:stretch>
        </p:blipFill>
        <p:spPr bwMode="auto">
          <a:xfrm>
            <a:off x="8686712" y="4588488"/>
            <a:ext cx="786085" cy="15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1"/>
          <p:cNvSpPr txBox="1"/>
          <p:nvPr/>
        </p:nvSpPr>
        <p:spPr>
          <a:xfrm>
            <a:off x="9515278" y="5045449"/>
            <a:ext cx="2677257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NATIONAL TAIWAN </a:t>
            </a:r>
            <a:endParaRPr lang="en-MY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UNIVERSITY, TAIWAN</a:t>
            </a:r>
            <a:endParaRPr lang="en-MY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dirty="0"/>
              <a:t>Programme (s) Dual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29296" y="77589"/>
            <a:ext cx="6662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KOLABORASI </a:t>
            </a:r>
            <a:r>
              <a:rPr lang="en-US" sz="2000" b="1" dirty="0">
                <a:solidFill>
                  <a:srgbClr val="9E0732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ANTARABANGSA</a:t>
            </a:r>
            <a:endParaRPr lang="en-US" sz="2000" b="1" dirty="0">
              <a:solidFill>
                <a:srgbClr val="9E0732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1603" y="242930"/>
            <a:ext cx="400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/>
                <a:ea typeface="Helvetica Neue Light" panose="02000403000000020004" pitchFamily="2" charset="0"/>
                <a:cs typeface="Helvetica Neue" panose="02000503000000020004" pitchFamily="2" charset="0"/>
              </a:rPr>
              <a:t>KOLABORASI </a:t>
            </a:r>
            <a:r>
              <a:rPr lang="en-US" sz="2000" b="1" dirty="0">
                <a:solidFill>
                  <a:srgbClr val="9E0732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ANTARABANGSA</a:t>
            </a:r>
            <a:endParaRPr lang="en-US" sz="2000" b="1" dirty="0">
              <a:solidFill>
                <a:srgbClr val="9E0732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81315" y="1156166"/>
            <a:ext cx="7366419" cy="3911712"/>
            <a:chOff x="3984829" y="1243450"/>
            <a:chExt cx="7850866" cy="4168972"/>
          </a:xfrm>
        </p:grpSpPr>
        <p:sp>
          <p:nvSpPr>
            <p:cNvPr id="6" name="TextBox 5"/>
            <p:cNvSpPr txBox="1"/>
            <p:nvPr/>
          </p:nvSpPr>
          <p:spPr>
            <a:xfrm>
              <a:off x="3984829" y="1341865"/>
              <a:ext cx="1326639" cy="32802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Amerika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399116" y="4854794"/>
              <a:ext cx="718501" cy="557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63737" y="4671109"/>
              <a:ext cx="1326639" cy="328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Afrika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732702" y="1734029"/>
              <a:ext cx="1465223" cy="328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Asia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47954" y="1699414"/>
              <a:ext cx="759777" cy="557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825839" y="1608881"/>
              <a:ext cx="1009856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163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75521" y="4556301"/>
              <a:ext cx="718501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38934" y="1243450"/>
              <a:ext cx="759777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164043" y="4978226"/>
              <a:ext cx="1326639" cy="328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Oceania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11483" y="1809027"/>
              <a:ext cx="1465222" cy="328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Eropah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32375" y="1347699"/>
            <a:ext cx="1503770" cy="523220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215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736971" y="634302"/>
            <a:ext cx="24443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MoU/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MoA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Antarabangsa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Montserrat" panose="000005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6971" y="1931679"/>
            <a:ext cx="2566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dirty="0" err="1">
                <a:latin typeface="Montserrat" panose="00000500000000000000" pitchFamily="2" charset="0"/>
              </a:rPr>
              <a:t>Bilangan</a:t>
            </a:r>
            <a:r>
              <a:rPr lang="en-MY" sz="1400" dirty="0">
                <a:latin typeface="Montserrat" panose="00000500000000000000" pitchFamily="2" charset="0"/>
              </a:rPr>
              <a:t> Kerjasama </a:t>
            </a:r>
            <a:r>
              <a:rPr lang="en-MY" sz="1400" dirty="0" err="1">
                <a:latin typeface="Montserrat" panose="00000500000000000000" pitchFamily="2" charset="0"/>
              </a:rPr>
              <a:t>Mengikut</a:t>
            </a:r>
            <a:r>
              <a:rPr lang="en-MY" sz="1400" dirty="0">
                <a:latin typeface="Montserrat" panose="00000500000000000000" pitchFamily="2" charset="0"/>
              </a:rPr>
              <a:t> </a:t>
            </a:r>
            <a:r>
              <a:rPr lang="en-MY" sz="1400" dirty="0" err="1">
                <a:latin typeface="Montserrat" panose="00000500000000000000" pitchFamily="2" charset="0"/>
              </a:rPr>
              <a:t>Benua</a:t>
            </a:r>
            <a:endParaRPr lang="en-MY" sz="1400" dirty="0">
              <a:latin typeface="Montserrat" panose="000005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2375" y="5520565"/>
            <a:ext cx="1503770" cy="523220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263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736971" y="4855789"/>
            <a:ext cx="25668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MoU/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MoA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Domestik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Montserrat" panose="00000500000000000000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767822" y="5210456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>
                <a:solidFill>
                  <a:schemeClr val="tx1"/>
                </a:solidFill>
                <a:latin typeface="Montserrat" panose="00000500000000000000" pitchFamily="2" charset="0"/>
              </a:rPr>
              <a:t>160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3700452" y="5210455"/>
            <a:ext cx="133970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Industri dan NGO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3700452" y="5796553"/>
            <a:ext cx="1339701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10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</a:rPr>
              <a:t>Kolaborasi</a:t>
            </a:r>
            <a:endParaRPr kumimoji="0" lang="en-US" altLang="en-US" sz="110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22333" y="5210456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85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6254963" y="5216572"/>
            <a:ext cx="1843158" cy="800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i-FI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Agensi Kerajaan</a:t>
            </a:r>
            <a:endParaRPr kumimoji="0" lang="fi-FI" altLang="en-US" sz="1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6254963" y="5796553"/>
            <a:ext cx="1843158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Kolaborasi</a:t>
            </a:r>
            <a:endParaRPr lang="en-US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343898" y="5210456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18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51" name="Rectangle 1"/>
          <p:cNvSpPr>
            <a:spLocks noChangeArrowheads="1"/>
          </p:cNvSpPr>
          <p:nvPr/>
        </p:nvSpPr>
        <p:spPr bwMode="auto">
          <a:xfrm>
            <a:off x="9276528" y="5210456"/>
            <a:ext cx="184315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Universiti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 dan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Institut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54" name="Rectangle 1"/>
          <p:cNvSpPr>
            <a:spLocks noChangeArrowheads="1"/>
          </p:cNvSpPr>
          <p:nvPr/>
        </p:nvSpPr>
        <p:spPr bwMode="auto">
          <a:xfrm>
            <a:off x="9276528" y="5796553"/>
            <a:ext cx="1843158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Kolaborasi</a:t>
            </a:r>
            <a:endParaRPr lang="en-US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5" name="Rectangle 1"/>
          <p:cNvSpPr>
            <a:spLocks noChangeArrowheads="1"/>
          </p:cNvSpPr>
          <p:nvPr/>
        </p:nvSpPr>
        <p:spPr bwMode="auto">
          <a:xfrm>
            <a:off x="736970" y="2634114"/>
            <a:ext cx="33527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latin typeface="Montserrat" panose="00000500000000000000" pitchFamily="2" charset="0"/>
              </a:rPr>
              <a:t>Jumlah</a:t>
            </a:r>
            <a:r>
              <a:rPr lang="en-US" altLang="en-US" sz="2400" b="1" dirty="0">
                <a:latin typeface="Montserrat" panose="00000500000000000000" pitchFamily="2" charset="0"/>
              </a:rPr>
              <a:t> Kerjasama </a:t>
            </a:r>
            <a:r>
              <a:rPr lang="en-US" altLang="en-US" sz="2400" b="1" dirty="0" err="1">
                <a:latin typeface="Montserrat" panose="00000500000000000000" pitchFamily="2" charset="0"/>
              </a:rPr>
              <a:t>Domestik</a:t>
            </a:r>
            <a:r>
              <a:rPr lang="en-US" altLang="en-US" sz="2400" b="1" dirty="0">
                <a:latin typeface="Montserrat" panose="00000500000000000000" pitchFamily="2" charset="0"/>
              </a:rPr>
              <a:t> dan </a:t>
            </a:r>
            <a:r>
              <a:rPr lang="en-US" altLang="en-US" sz="2400" b="1" dirty="0" err="1">
                <a:latin typeface="Montserrat" panose="00000500000000000000" pitchFamily="2" charset="0"/>
              </a:rPr>
              <a:t>Antarabangsa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Montserrat" panose="000005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6970" y="3835589"/>
            <a:ext cx="3352799" cy="830997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478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184240" y="799587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5065</Words>
  <Application>WPS Presentation</Application>
  <PresentationFormat>Widescreen</PresentationFormat>
  <Paragraphs>430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34" baseType="lpstr">
      <vt:lpstr>Arial</vt:lpstr>
      <vt:lpstr>SimSun</vt:lpstr>
      <vt:lpstr>Wingdings</vt:lpstr>
      <vt:lpstr>Helvetica Neue</vt:lpstr>
      <vt:lpstr>Helvetica Neue</vt:lpstr>
      <vt:lpstr>Helvetica Neue Light</vt:lpstr>
      <vt:lpstr>Helvetica Light</vt:lpstr>
      <vt:lpstr>Tahoma</vt:lpstr>
      <vt:lpstr>Helvetica Neue Light</vt:lpstr>
      <vt:lpstr>Century Gothic</vt:lpstr>
      <vt:lpstr>Helvetica</vt:lpstr>
      <vt:lpstr>Tenor Sans</vt:lpstr>
      <vt:lpstr>Helvetica Neue Medium</vt:lpstr>
      <vt:lpstr>Times New Roman</vt:lpstr>
      <vt:lpstr>Helvetica-Bold</vt:lpstr>
      <vt:lpstr>Montserrat</vt:lpstr>
      <vt:lpstr>Microsoft YaHei</vt:lpstr>
      <vt:lpstr>Arial Unicode MS</vt:lpstr>
      <vt:lpstr>Aptos Display</vt:lpstr>
      <vt:lpstr>Segoe UI Variable Display</vt:lpstr>
      <vt:lpstr>Aptos</vt:lpstr>
      <vt:lpstr>Segoe UI</vt:lpstr>
      <vt:lpstr>Segoe Print</vt:lpstr>
      <vt:lpstr>Office Theme</vt:lpstr>
      <vt:lpstr>Tajuk: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Terima Kasih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Tajuk:</dc:title>
  <dc:creator>Coscomm UPM</dc:creator>
  <cp:lastModifiedBy>User</cp:lastModifiedBy>
  <cp:revision>111</cp:revision>
  <cp:lastPrinted>2026-01-26T01:33:00Z</cp:lastPrinted>
  <dcterms:created xsi:type="dcterms:W3CDTF">2024-04-26T03:03:00Z</dcterms:created>
  <dcterms:modified xsi:type="dcterms:W3CDTF">2026-06-23T06:27:50Z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1033-12.1.0.26880</vt:lpwstr>
  </property>
  <property fmtid="{D5CDD505-2E9C-101B-9397-08002B2CF9AE}" pid="3" name="ICV">
    <vt:lpwstr>8480657813A046A3B5D68F73D9AED729_13</vt:lpwstr>
  </property>
</Properties>
</file>