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1" r:id="rId6"/>
    <p:sldId id="265" r:id="rId7"/>
    <p:sldId id="262" r:id="rId8"/>
    <p:sldId id="267" r:id="rId9"/>
    <p:sldId id="264" r:id="rId10"/>
    <p:sldId id="258" r:id="rId1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1B41"/>
    <a:srgbClr val="9E0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25"/>
    <p:restoredTop sz="94296" autoAdjust="0"/>
  </p:normalViewPr>
  <p:slideViewPr>
    <p:cSldViewPr snapToGrid="0">
      <p:cViewPr varScale="1">
        <p:scale>
          <a:sx n="104" d="100"/>
          <a:sy n="104" d="100"/>
        </p:scale>
        <p:origin x="11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2F45E-F8C7-4E96-B2EE-5B4857C4E839}" type="datetimeFigureOut">
              <a:rPr lang="en-MY" smtClean="0"/>
              <a:t>6/5/2026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BB48F-BB1B-4D2D-AE7F-B910F2D4C9AD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91180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BB48F-BB1B-4D2D-AE7F-B910F2D4C9AD}" type="slidenum">
              <a:rPr lang="en-MY" smtClean="0"/>
              <a:t>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73061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BB48F-BB1B-4D2D-AE7F-B910F2D4C9AD}" type="slidenum">
              <a:rPr lang="en-MY" smtClean="0"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55378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7E2F-36CB-A5FE-8B73-BAEC490B2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80CD14-1F63-0807-E674-A05C535EA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F1161-7C79-A2E2-3C54-FBBF2D09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6EB55-63D0-3142-55EF-2EB025FF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341CD-73EA-580A-AD3A-52D8324FB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7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D6D5-4824-90A1-F7A2-B15F7C24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4333F-780F-D2B9-7FB4-E3947D54F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3D47-B610-429F-20A0-E85C66FF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84AB2-7E15-9BA5-CA9C-A9DDC179C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12127-25F2-9F2E-B2C7-D09C4DE3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7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D2D843-647F-C646-2759-3FFBE092D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47482-4873-5912-C060-FCD2D8230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4EAD7-2252-3D18-D094-9D14E3842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3AC8A-062A-A214-3A4D-61D5B1605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64118-6B24-FBE9-CEBA-554C3E0B5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4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38465-B20A-AC6C-8F5C-74FB92759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B3424-EF05-9C0E-477A-9413CFC6F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6969D-E414-C10D-7600-0015424E9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CA9D5-F8B4-1054-60E2-9325C01D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8E6EF-470A-1D35-6375-80A647AB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4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692E0-9DA6-1096-F3EB-85CF89004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F8627-CC27-474D-093B-661EAA8EF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FBFC3-9ACA-3080-1141-B01B6567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4C394-7322-FA83-737D-53740CA46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98971-7AF1-F7B5-0B93-90652E7BF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9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2CE7-8EBB-7ED1-7C8B-2C6630B5F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11B14-A392-2FFB-8F83-AD86DC11B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41A1D-DA8C-FE56-E929-AFC5798B5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57F9B-5C71-03DB-B06B-B8A45BE3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CECC0-6D30-6AD7-A827-07D40E44A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A4FD5E-8DD7-7440-5FD2-411771D1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9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C288-8B8B-C613-C971-9E020FCE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D4203-5989-9FFB-A432-DACD8DED3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50D53-193C-5774-A6A2-2F14D6F89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A45B4C-A678-A3F5-0171-DDE67B255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F362DE-5273-CDC5-3DDA-B1B5EE5B0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54A156-B2FF-80D3-A730-36D7307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C8ADC3-E447-3ACD-FB8B-AC04D4966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ADD96-4254-4AE1-4B0D-E3DA5EF74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9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B171B-805C-6AE7-B030-1B18DA74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7BC480-20BB-4672-7621-D3BE65A3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A508E-CE61-CFF8-2459-D2ABDB304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0DD8D-E697-74B1-34D6-2BE26F55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3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F18BDA-FBBE-C29F-B246-F9BDD2347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8758A-286C-D409-70C4-A3FD79862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64BD1-D749-B88A-FEC9-21AD0F213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3CA79-1765-A097-C056-FE4656A07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EAB4F-8220-5DC2-062C-1FA98A5EE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0EC0B-AFF5-8D7A-ED01-3E852F01A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7C36F-7305-A5AC-53BD-B0065CA7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03C3C-FCB7-BB13-F655-9164CC6D0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D5418-DD4C-56C3-57DA-52AFD7BF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6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40D08-FC55-C8AB-F916-FFB7DC0F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018C6D-924A-14DF-2FED-C16295D57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33536C-E3F1-2198-AA5D-482BFA9CE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DD1C4-AB67-62C8-4C65-3BAE9EC0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1F928-A489-771F-EC84-2DBADE25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F3076-A4EA-B4B9-E841-FAF3418A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B4C1A8-0099-2C98-3D37-82E68960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4DE4-2D76-D24D-3F38-748CF9386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3A8AE-3B73-04EE-3C7F-7D0BEDB58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25630D-0168-2845-9029-C0A9DA27C47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563C7-64B8-7745-B839-89707D74E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6D57B-5782-0897-ECCB-BCDA65EEC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4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jp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10" Type="http://schemas.openxmlformats.org/officeDocument/2006/relationships/image" Target="../media/image27.svg"/><Relationship Id="rId4" Type="http://schemas.openxmlformats.org/officeDocument/2006/relationships/image" Target="../media/image21.emf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jpg"/><Relationship Id="rId5" Type="http://schemas.openxmlformats.org/officeDocument/2006/relationships/image" Target="../media/image45.emf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F6FFAC3-0E96-F2D0-3166-4DED89F26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522" y="1698170"/>
            <a:ext cx="4444314" cy="1052426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Title: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867EB0A-5AB5-841C-1B11-7D01F8B36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522" y="4633617"/>
            <a:ext cx="5717059" cy="716692"/>
          </a:xfrm>
        </p:spPr>
        <p:txBody>
          <a:bodyPr/>
          <a:lstStyle/>
          <a:p>
            <a:pPr algn="l"/>
            <a:r>
              <a:rPr lang="en-US" dirty="0"/>
              <a:t>Name:</a:t>
            </a:r>
          </a:p>
        </p:txBody>
      </p:sp>
    </p:spTree>
    <p:extLst>
      <p:ext uri="{BB962C8B-B14F-4D97-AF65-F5344CB8AC3E}">
        <p14:creationId xmlns:p14="http://schemas.microsoft.com/office/powerpoint/2010/main" val="723386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FFED0-903F-2C70-E361-BE112BAD2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32775"/>
            <a:ext cx="9144000" cy="1013898"/>
          </a:xfrm>
        </p:spPr>
        <p:txBody>
          <a:bodyPr>
            <a:normAutofit/>
          </a:bodyPr>
          <a:lstStyle/>
          <a:p>
            <a:r>
              <a:rPr lang="en-US" sz="4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11739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6D1687-4CF0-A135-3142-495CDF8B1175}"/>
              </a:ext>
            </a:extLst>
          </p:cNvPr>
          <p:cNvSpPr txBox="1"/>
          <p:nvPr/>
        </p:nvSpPr>
        <p:spPr>
          <a:xfrm>
            <a:off x="5869283" y="1540113"/>
            <a:ext cx="5783139" cy="15081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MISSION</a:t>
            </a:r>
          </a:p>
          <a:p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To make meaningful contributions to the creation of prosperity and development of the nation and the well-being of all human beings through the exploration and dissemination of knowledge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 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B7E79-340D-43C6-067E-50B5956BBADB}"/>
              </a:ext>
            </a:extLst>
          </p:cNvPr>
          <p:cNvSpPr txBox="1"/>
          <p:nvPr/>
        </p:nvSpPr>
        <p:spPr>
          <a:xfrm>
            <a:off x="5869283" y="3239530"/>
            <a:ext cx="5325940" cy="95410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EDUCATIONAL GOAL</a:t>
            </a:r>
          </a:p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Produce superior </a:t>
            </a:r>
            <a:r>
              <a:rPr lang="en-US" dirty="0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g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raduates who are holistic, </a:t>
            </a:r>
            <a:r>
              <a:rPr lang="en-US" dirty="0" err="1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hsan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</a:p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atriotic and resilient</a:t>
            </a:r>
            <a:endParaRPr lang="en-US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622471B-71AB-0077-FA51-4CB6A1C323CB}"/>
              </a:ext>
            </a:extLst>
          </p:cNvPr>
          <p:cNvSpPr txBox="1"/>
          <p:nvPr/>
        </p:nvSpPr>
        <p:spPr>
          <a:xfrm>
            <a:off x="5869283" y="438494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VALUES</a:t>
            </a:r>
          </a:p>
          <a:p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Ihsan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Diversity, Sustainability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0D6AC6D-EF8A-BBC3-9616-EE1CDC89E187}"/>
              </a:ext>
            </a:extLst>
          </p:cNvPr>
          <p:cNvSpPr txBox="1"/>
          <p:nvPr/>
        </p:nvSpPr>
        <p:spPr>
          <a:xfrm>
            <a:off x="5869283" y="525336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NICHE AREA</a:t>
            </a:r>
          </a:p>
          <a:p>
            <a:pPr lvl="0">
              <a:defRPr/>
            </a:pP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Agriculture</a:t>
            </a:r>
            <a:endParaRPr lang="en-US" dirty="0">
              <a:solidFill>
                <a:prstClr val="black"/>
              </a:solidFill>
              <a:latin typeface="Helvetica Light" panose="020B0403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B08E9427-3A38-BE86-9DD9-380F064E86D9}"/>
              </a:ext>
            </a:extLst>
          </p:cNvPr>
          <p:cNvSpPr txBox="1"/>
          <p:nvPr/>
        </p:nvSpPr>
        <p:spPr>
          <a:xfrm>
            <a:off x="5869282" y="671693"/>
            <a:ext cx="5640113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VISION</a:t>
            </a:r>
          </a:p>
          <a:p>
            <a:pPr lvl="0">
              <a:defRPr/>
            </a:pP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To become a university of international repute</a:t>
            </a:r>
            <a:endParaRPr lang="en-US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96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853067-7EBF-0AB1-2B6A-55EF6A61DD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54" r="4783" b="38635"/>
          <a:stretch>
            <a:fillRect/>
          </a:stretch>
        </p:blipFill>
        <p:spPr>
          <a:xfrm>
            <a:off x="10627179" y="2476278"/>
            <a:ext cx="1068710" cy="118914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D487C5E-7658-8577-692B-6B368F96CDA9}"/>
              </a:ext>
            </a:extLst>
          </p:cNvPr>
          <p:cNvSpPr txBox="1"/>
          <p:nvPr/>
        </p:nvSpPr>
        <p:spPr>
          <a:xfrm>
            <a:off x="10020239" y="5065515"/>
            <a:ext cx="2186207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Ir. Dr.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Maznah</a:t>
            </a: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Sarhan</a:t>
            </a:r>
            <a:endParaRPr lang="en-US" sz="10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Director</a:t>
            </a: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Development Office &amp;</a:t>
            </a: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Asset Management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9C5B411E-D6CE-21AA-B1BA-9A05F6F22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606" y="5000745"/>
            <a:ext cx="1241563" cy="5912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0BEFF99-81DD-B685-23C1-081506DBC4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0085" y="3968887"/>
            <a:ext cx="870600" cy="107134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2D807B0-077F-40CB-1C3A-BED3A3DD9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395" y="5000745"/>
            <a:ext cx="1241563" cy="5912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72D9494-892E-B23B-3016-656AA3581F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2359" y="3878331"/>
            <a:ext cx="1071268" cy="115906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4F1F01E-CD3D-33AD-33EF-AADC63A2C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706" y="5000745"/>
            <a:ext cx="1241563" cy="5912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C34AFC4-60B6-2A4B-BA14-7F7DA399C2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2197" y="3950037"/>
            <a:ext cx="770065" cy="108164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D09286E-93DC-51B8-8AD2-BE4FCF2A8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322" y="5000745"/>
            <a:ext cx="1241563" cy="5912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5D23B94-DCE6-33D3-9E4E-9C37711ED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33" y="5000745"/>
            <a:ext cx="1241562" cy="5912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1CC3A0A-8D51-963C-19F1-E54F05F0A4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244" y="2555606"/>
            <a:ext cx="973983" cy="1189142"/>
          </a:xfrm>
          <a:prstGeom prst="rect">
            <a:avLst/>
          </a:prstGeom>
        </p:spPr>
      </p:pic>
      <p:sp>
        <p:nvSpPr>
          <p:cNvPr id="91" name="TextBox 41">
            <a:extLst>
              <a:ext uri="{FF2B5EF4-FFF2-40B4-BE49-F238E27FC236}">
                <a16:creationId xmlns:a16="http://schemas.microsoft.com/office/drawing/2014/main" id="{7FB8EFA3-0404-BF45-44F2-5E202F70FEF8}"/>
              </a:ext>
            </a:extLst>
          </p:cNvPr>
          <p:cNvSpPr txBox="1"/>
          <p:nvPr/>
        </p:nvSpPr>
        <p:spPr>
          <a:xfrm>
            <a:off x="3141981" y="3040869"/>
            <a:ext cx="2089928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Dr.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Zamberi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Sekawi</a:t>
            </a:r>
            <a:endParaRPr lang="en-US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Deputy Vice Chancellor</a:t>
            </a: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(Research &amp; Innovation)</a:t>
            </a:r>
            <a:endParaRPr lang="en-MY" sz="105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92" name="TextBox 41">
            <a:extLst>
              <a:ext uri="{FF2B5EF4-FFF2-40B4-BE49-F238E27FC236}">
                <a16:creationId xmlns:a16="http://schemas.microsoft.com/office/drawing/2014/main" id="{DBBF08F4-9FA0-8E26-2AA9-28CA851EFE02}"/>
              </a:ext>
            </a:extLst>
          </p:cNvPr>
          <p:cNvSpPr txBox="1"/>
          <p:nvPr/>
        </p:nvSpPr>
        <p:spPr>
          <a:xfrm>
            <a:off x="318198" y="3028404"/>
            <a:ext cx="2355840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Ir. Dr. Abd. Rahim Abu Talib </a:t>
            </a:r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Deputy Vice Chancellor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  <a:sym typeface="+mn-ea"/>
            </a:endParaRP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(Academic &amp; International)</a:t>
            </a:r>
            <a:endParaRPr lang="en-MY" sz="105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93" name="TextBox 41">
            <a:extLst>
              <a:ext uri="{FF2B5EF4-FFF2-40B4-BE49-F238E27FC236}">
                <a16:creationId xmlns:a16="http://schemas.microsoft.com/office/drawing/2014/main" id="{E9C6CBB0-D8F3-8743-E9CE-A67DB5137546}"/>
              </a:ext>
            </a:extLst>
          </p:cNvPr>
          <p:cNvSpPr txBox="1"/>
          <p:nvPr/>
        </p:nvSpPr>
        <p:spPr>
          <a:xfrm>
            <a:off x="5629245" y="3033373"/>
            <a:ext cx="2064363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Dr. Arifin Abdu</a:t>
            </a: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Deputy Vice Chancellor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(Student Affairs &amp; Alumni)</a:t>
            </a:r>
            <a:endParaRPr lang="en-MY" sz="105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1423ED1F-9848-27C6-8052-9BB37298ECE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20" y="3877443"/>
            <a:ext cx="982094" cy="1129970"/>
          </a:xfrm>
          <a:prstGeom prst="rect">
            <a:avLst/>
          </a:prstGeom>
        </p:spPr>
      </p:pic>
      <p:sp>
        <p:nvSpPr>
          <p:cNvPr id="95" name="TextBox 41">
            <a:extLst>
              <a:ext uri="{FF2B5EF4-FFF2-40B4-BE49-F238E27FC236}">
                <a16:creationId xmlns:a16="http://schemas.microsoft.com/office/drawing/2014/main" id="{E3020E3F-DE2F-F006-6A85-6F8EDF587FC6}"/>
              </a:ext>
            </a:extLst>
          </p:cNvPr>
          <p:cNvSpPr txBox="1"/>
          <p:nvPr/>
        </p:nvSpPr>
        <p:spPr>
          <a:xfrm>
            <a:off x="2293673" y="4963974"/>
            <a:ext cx="1435747" cy="28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B7314C31-9D7F-9052-C13E-BE6CE906B0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9659" y="3659464"/>
            <a:ext cx="2756230" cy="88766"/>
          </a:xfrm>
          <a:prstGeom prst="rect">
            <a:avLst/>
          </a:prstGeom>
        </p:spPr>
      </p:pic>
      <p:sp>
        <p:nvSpPr>
          <p:cNvPr id="100" name="TextBox 41">
            <a:extLst>
              <a:ext uri="{FF2B5EF4-FFF2-40B4-BE49-F238E27FC236}">
                <a16:creationId xmlns:a16="http://schemas.microsoft.com/office/drawing/2014/main" id="{F8A110BE-6B3D-6902-9E7C-06BD2E7E0FF1}"/>
              </a:ext>
            </a:extLst>
          </p:cNvPr>
          <p:cNvSpPr txBox="1"/>
          <p:nvPr/>
        </p:nvSpPr>
        <p:spPr>
          <a:xfrm>
            <a:off x="8359893" y="2979669"/>
            <a:ext cx="2332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Dr. Shamsul Bahri </a:t>
            </a:r>
          </a:p>
          <a:p>
            <a:pPr algn="r">
              <a:defRPr/>
            </a:pP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Hj</a:t>
            </a: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Md </a:t>
            </a: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Tamrin</a:t>
            </a: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Deputy Vice Chancellor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(Industry &amp; Community Relations)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101" name="TextBox 41">
            <a:extLst>
              <a:ext uri="{FF2B5EF4-FFF2-40B4-BE49-F238E27FC236}">
                <a16:creationId xmlns:a16="http://schemas.microsoft.com/office/drawing/2014/main" id="{9CBB074D-9EC1-81A6-3C36-1DD88ECB5EE5}"/>
              </a:ext>
            </a:extLst>
          </p:cNvPr>
          <p:cNvSpPr txBox="1"/>
          <p:nvPr/>
        </p:nvSpPr>
        <p:spPr>
          <a:xfrm>
            <a:off x="3667686" y="1750246"/>
            <a:ext cx="2499403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/>
            <a:r>
              <a:rPr lang="sv-SE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Dato' Prof. Ir. Dr.</a:t>
            </a:r>
          </a:p>
          <a:p>
            <a:pPr algn="r" defTabSz="685800"/>
            <a:r>
              <a:rPr lang="sv-SE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Ahmad Farhan Mohd Sadullah FASc</a:t>
            </a:r>
            <a:endParaRPr lang="en-MY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+mn-ea"/>
            </a:endParaRP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  <a:sym typeface="+mn-ea"/>
              </a:rPr>
              <a:t>Vice Chancellor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102" name="Picture 101" descr="A person in a suit and tie&#10;&#10;Description automatically generated">
            <a:extLst>
              <a:ext uri="{FF2B5EF4-FFF2-40B4-BE49-F238E27FC236}">
                <a16:creationId xmlns:a16="http://schemas.microsoft.com/office/drawing/2014/main" id="{2A13375A-66C9-BF69-4155-E631D89012A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507" y="1098864"/>
            <a:ext cx="1161789" cy="124180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681F5A9A-73DC-1262-AE88-CBCAB99761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8415" y="3668264"/>
            <a:ext cx="2482957" cy="79965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53714C78-2028-EE61-D000-DA841463AF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6379" y="3668264"/>
            <a:ext cx="2482957" cy="799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13759904-5703-B1DA-D459-77C1C1D5C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205" y="3668264"/>
            <a:ext cx="2482957" cy="79965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A5D97A1C-A366-B0B2-1EDD-42D295C96C44}"/>
              </a:ext>
            </a:extLst>
          </p:cNvPr>
          <p:cNvSpPr txBox="1"/>
          <p:nvPr/>
        </p:nvSpPr>
        <p:spPr>
          <a:xfrm>
            <a:off x="318197" y="5065074"/>
            <a:ext cx="146288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Mr.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Muhazam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Mansor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Registrar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F17A047-4380-5619-F3D2-682E1809914C}"/>
              </a:ext>
            </a:extLst>
          </p:cNvPr>
          <p:cNvSpPr txBox="1"/>
          <p:nvPr/>
        </p:nvSpPr>
        <p:spPr>
          <a:xfrm>
            <a:off x="1961246" y="5071334"/>
            <a:ext cx="160665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Mdm. Siti Amira Shukor</a:t>
            </a: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  <a:sym typeface="+mn-ea"/>
              </a:rPr>
              <a:t>Bursar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4B9D4E2-9B9C-3FC6-CC20-38EE7D80F081}"/>
              </a:ext>
            </a:extLst>
          </p:cNvPr>
          <p:cNvSpPr txBox="1"/>
          <p:nvPr/>
        </p:nvSpPr>
        <p:spPr>
          <a:xfrm>
            <a:off x="3586042" y="5066047"/>
            <a:ext cx="146288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Ms.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Haslina</a:t>
            </a: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Abu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Seman@Talib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Chief Librarian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F3D37AB-364C-DB6E-1F37-AEA65AF32C54}"/>
              </a:ext>
            </a:extLst>
          </p:cNvPr>
          <p:cNvSpPr txBox="1"/>
          <p:nvPr/>
        </p:nvSpPr>
        <p:spPr>
          <a:xfrm>
            <a:off x="6688458" y="5068023"/>
            <a:ext cx="172725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Assoc. Prof. Dr.</a:t>
            </a:r>
          </a:p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Dahlia Zawawi</a:t>
            </a:r>
            <a:endParaRPr lang="en-US" sz="10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Director</a:t>
            </a: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Centre for Corporate Strategy &amp; Relations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B0226B6-3BCD-375D-3B50-37F31371D735}"/>
              </a:ext>
            </a:extLst>
          </p:cNvPr>
          <p:cNvSpPr txBox="1"/>
          <p:nvPr/>
        </p:nvSpPr>
        <p:spPr>
          <a:xfrm>
            <a:off x="8422381" y="5071574"/>
            <a:ext cx="171821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Dr.</a:t>
            </a:r>
          </a:p>
          <a:p>
            <a:pPr algn="ctr">
              <a:defRPr/>
            </a:pP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Shahrul</a:t>
            </a: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Razid</a:t>
            </a: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Sarbini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Director</a:t>
            </a: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UPM Sarawak</a:t>
            </a:r>
            <a:endParaRPr lang="en-MY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DC7F5390-02A6-4665-99F3-CE9F1B1C06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0181" y="2332297"/>
            <a:ext cx="2482957" cy="79965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76BE7664-0504-CB08-7699-4F87F8257D80}"/>
              </a:ext>
            </a:extLst>
          </p:cNvPr>
          <p:cNvSpPr txBox="1"/>
          <p:nvPr/>
        </p:nvSpPr>
        <p:spPr>
          <a:xfrm>
            <a:off x="4321315" y="380451"/>
            <a:ext cx="3549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UNIVERSITY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MANAGEMENT</a:t>
            </a: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32DB2E1B-535A-1764-EA75-A007FD68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59" y="5000745"/>
            <a:ext cx="1241562" cy="5912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70822EA2-5424-ACDE-F2C4-E335A4B63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145" y="5000745"/>
            <a:ext cx="1241562" cy="5912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39C717FA-9246-0B07-93FC-B247B0C05E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4256" y="873169"/>
            <a:ext cx="2218833" cy="1014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B529C2-0970-5707-B4A2-9B924264CB45}"/>
              </a:ext>
            </a:extLst>
          </p:cNvPr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as of April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B1C3F6-A755-8B9B-129C-D1EBF2786367}"/>
              </a:ext>
            </a:extLst>
          </p:cNvPr>
          <p:cNvSpPr txBox="1"/>
          <p:nvPr/>
        </p:nvSpPr>
        <p:spPr>
          <a:xfrm>
            <a:off x="5279397" y="5071926"/>
            <a:ext cx="146288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Mr. Muhammad Adil</a:t>
            </a:r>
          </a:p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Ahmad Tajuddin</a:t>
            </a:r>
            <a:endParaRPr lang="en-US" sz="10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ctr">
              <a:defRPr/>
            </a:pPr>
            <a:r>
              <a:rPr lang="en-US" sz="1000" i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Legal </a:t>
            </a: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Advisor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E6AB1A6-ACC5-9323-A821-1B94921262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0460"/>
          <a:stretch>
            <a:fillRect/>
          </a:stretch>
        </p:blipFill>
        <p:spPr>
          <a:xfrm>
            <a:off x="2107698" y="3840503"/>
            <a:ext cx="1321136" cy="117991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7F856AA-110B-E4BF-5211-4469BEBC41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44577"/>
          <a:stretch>
            <a:fillRect/>
          </a:stretch>
        </p:blipFill>
        <p:spPr>
          <a:xfrm>
            <a:off x="5399224" y="3889770"/>
            <a:ext cx="1349725" cy="11109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0BC0739-9638-7C42-0D2D-846C18D618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90121" y="2590973"/>
            <a:ext cx="1056024" cy="1099127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4CD32F9-0039-30FC-13EB-D6C3DC4285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09422" y="2568165"/>
            <a:ext cx="1031653" cy="1115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75808A-8EA3-6B47-CB2E-26EC8DF315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894996" y="3992934"/>
            <a:ext cx="779032" cy="10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97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8;p24">
            <a:extLst>
              <a:ext uri="{FF2B5EF4-FFF2-40B4-BE49-F238E27FC236}">
                <a16:creationId xmlns:a16="http://schemas.microsoft.com/office/drawing/2014/main" id="{44C90152-874C-DDFC-D71E-D662E4D9C578}"/>
              </a:ext>
            </a:extLst>
          </p:cNvPr>
          <p:cNvSpPr txBox="1"/>
          <p:nvPr/>
        </p:nvSpPr>
        <p:spPr>
          <a:xfrm>
            <a:off x="247909" y="2043613"/>
            <a:ext cx="1954604" cy="29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3000 Hectares</a:t>
            </a:r>
          </a:p>
        </p:txBody>
      </p:sp>
      <p:sp>
        <p:nvSpPr>
          <p:cNvPr id="11" name="Google Shape;309;p24">
            <a:extLst>
              <a:ext uri="{FF2B5EF4-FFF2-40B4-BE49-F238E27FC236}">
                <a16:creationId xmlns:a16="http://schemas.microsoft.com/office/drawing/2014/main" id="{083CDC8D-E20C-3360-E39A-FD49532E9795}"/>
              </a:ext>
            </a:extLst>
          </p:cNvPr>
          <p:cNvSpPr txBox="1"/>
          <p:nvPr/>
        </p:nvSpPr>
        <p:spPr>
          <a:xfrm>
            <a:off x="247909" y="2428456"/>
            <a:ext cx="1954604" cy="23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Located within 30 mins to Kuala Lumpur, Putrajaya &amp; KLIA</a:t>
            </a:r>
          </a:p>
        </p:txBody>
      </p:sp>
      <p:sp>
        <p:nvSpPr>
          <p:cNvPr id="12" name="Google Shape;308;p24">
            <a:extLst>
              <a:ext uri="{FF2B5EF4-FFF2-40B4-BE49-F238E27FC236}">
                <a16:creationId xmlns:a16="http://schemas.microsoft.com/office/drawing/2014/main" id="{C2CFB2CF-069A-ADC8-82AE-80F5812D466E}"/>
              </a:ext>
            </a:extLst>
          </p:cNvPr>
          <p:cNvSpPr txBox="1"/>
          <p:nvPr/>
        </p:nvSpPr>
        <p:spPr>
          <a:xfrm>
            <a:off x="2656387" y="725839"/>
            <a:ext cx="20232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7,700+ Staff</a:t>
            </a:r>
          </a:p>
        </p:txBody>
      </p:sp>
      <p:sp>
        <p:nvSpPr>
          <p:cNvPr id="13" name="Google Shape;309;p24">
            <a:extLst>
              <a:ext uri="{FF2B5EF4-FFF2-40B4-BE49-F238E27FC236}">
                <a16:creationId xmlns:a16="http://schemas.microsoft.com/office/drawing/2014/main" id="{617EE0D2-8A4E-17FC-4949-177D674AA80D}"/>
              </a:ext>
            </a:extLst>
          </p:cNvPr>
          <p:cNvSpPr txBox="1"/>
          <p:nvPr/>
        </p:nvSpPr>
        <p:spPr>
          <a:xfrm>
            <a:off x="2656387" y="1662816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Academic Staff</a:t>
            </a:r>
          </a:p>
        </p:txBody>
      </p:sp>
      <p:sp>
        <p:nvSpPr>
          <p:cNvPr id="14" name="Google Shape;309;p24">
            <a:extLst>
              <a:ext uri="{FF2B5EF4-FFF2-40B4-BE49-F238E27FC236}">
                <a16:creationId xmlns:a16="http://schemas.microsoft.com/office/drawing/2014/main" id="{F0B46DEE-05C7-CFDB-B8E0-6B2D7DEAB9F9}"/>
              </a:ext>
            </a:extLst>
          </p:cNvPr>
          <p:cNvSpPr txBox="1"/>
          <p:nvPr/>
        </p:nvSpPr>
        <p:spPr>
          <a:xfrm>
            <a:off x="4966482" y="4863848"/>
            <a:ext cx="225903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18,600+</a:t>
            </a:r>
            <a:endParaRPr lang="en-US" sz="14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Undergraduate students</a:t>
            </a:r>
          </a:p>
          <a:p>
            <a:pPr algn="ctr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as of December 2025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5" name="Google Shape;308;p24">
            <a:extLst>
              <a:ext uri="{FF2B5EF4-FFF2-40B4-BE49-F238E27FC236}">
                <a16:creationId xmlns:a16="http://schemas.microsoft.com/office/drawing/2014/main" id="{0B46EBC2-29B2-18C0-C486-B51D5D0F4639}"/>
              </a:ext>
            </a:extLst>
          </p:cNvPr>
          <p:cNvSpPr txBox="1"/>
          <p:nvPr/>
        </p:nvSpPr>
        <p:spPr>
          <a:xfrm>
            <a:off x="7484077" y="703351"/>
            <a:ext cx="210012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Student Mobility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Programmes</a:t>
            </a:r>
            <a:endParaRPr lang="en-US" sz="2000" b="1" u="none" strike="noStrike" cap="none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6" name="Google Shape;309;p24">
            <a:extLst>
              <a:ext uri="{FF2B5EF4-FFF2-40B4-BE49-F238E27FC236}">
                <a16:creationId xmlns:a16="http://schemas.microsoft.com/office/drawing/2014/main" id="{3DD8A1AA-D8F8-D848-4DCF-F2A43D2DA9A9}"/>
              </a:ext>
            </a:extLst>
          </p:cNvPr>
          <p:cNvSpPr txBox="1"/>
          <p:nvPr/>
        </p:nvSpPr>
        <p:spPr>
          <a:xfrm>
            <a:off x="7586409" y="1495246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3,400+</a:t>
            </a:r>
          </a:p>
        </p:txBody>
      </p:sp>
      <p:sp>
        <p:nvSpPr>
          <p:cNvPr id="17" name="Google Shape;308;p24">
            <a:extLst>
              <a:ext uri="{FF2B5EF4-FFF2-40B4-BE49-F238E27FC236}">
                <a16:creationId xmlns:a16="http://schemas.microsoft.com/office/drawing/2014/main" id="{EAF13149-2611-08C3-6F6F-4CC9F71BE3CB}"/>
              </a:ext>
            </a:extLst>
          </p:cNvPr>
          <p:cNvSpPr txBox="1"/>
          <p:nvPr/>
        </p:nvSpPr>
        <p:spPr>
          <a:xfrm>
            <a:off x="9934727" y="3482793"/>
            <a:ext cx="21001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84 Responsibility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Centres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8" name="Google Shape;309;p24">
            <a:extLst>
              <a:ext uri="{FF2B5EF4-FFF2-40B4-BE49-F238E27FC236}">
                <a16:creationId xmlns:a16="http://schemas.microsoft.com/office/drawing/2014/main" id="{7A818C4B-21F8-D5AB-57F1-292AE3DEF633}"/>
              </a:ext>
            </a:extLst>
          </p:cNvPr>
          <p:cNvSpPr txBox="1"/>
          <p:nvPr/>
        </p:nvSpPr>
        <p:spPr>
          <a:xfrm>
            <a:off x="10080246" y="4169683"/>
            <a:ext cx="195460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Faculties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22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Centres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endParaRPr lang="en-US" sz="1400" dirty="0">
              <a:solidFill>
                <a:schemeClr val="bg1"/>
              </a:solidFill>
              <a:highlight>
                <a:srgbClr val="0000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Institutes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Residential Colleges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Offices </a:t>
            </a:r>
            <a:endParaRPr lang="en-US" sz="1400" dirty="0">
              <a:solidFill>
                <a:schemeClr val="bg1"/>
              </a:solidFill>
              <a:highlight>
                <a:srgbClr val="0000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8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Divisions  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Services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Academy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Schools</a:t>
            </a:r>
          </a:p>
        </p:txBody>
      </p:sp>
      <p:sp>
        <p:nvSpPr>
          <p:cNvPr id="19" name="Google Shape;309;p24">
            <a:extLst>
              <a:ext uri="{FF2B5EF4-FFF2-40B4-BE49-F238E27FC236}">
                <a16:creationId xmlns:a16="http://schemas.microsoft.com/office/drawing/2014/main" id="{4A68575C-6ADD-97CE-C2A6-0BFAEF1D7D85}"/>
              </a:ext>
            </a:extLst>
          </p:cNvPr>
          <p:cNvSpPr txBox="1"/>
          <p:nvPr/>
        </p:nvSpPr>
        <p:spPr>
          <a:xfrm>
            <a:off x="2656387" y="2328630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Non – academic staff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0BE34B-403C-2586-8F9A-C3A5F468CECD}"/>
              </a:ext>
            </a:extLst>
          </p:cNvPr>
          <p:cNvSpPr txBox="1"/>
          <p:nvPr/>
        </p:nvSpPr>
        <p:spPr>
          <a:xfrm>
            <a:off x="3219819" y="130108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  <a:endParaRPr lang="en-US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833FFF-6C17-664B-F60E-8EE40CF18A49}"/>
              </a:ext>
            </a:extLst>
          </p:cNvPr>
          <p:cNvSpPr txBox="1"/>
          <p:nvPr/>
        </p:nvSpPr>
        <p:spPr>
          <a:xfrm>
            <a:off x="3219819" y="202261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5,900+</a:t>
            </a:r>
            <a:endParaRPr lang="en-US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2" name="Google Shape;309;p24">
            <a:extLst>
              <a:ext uri="{FF2B5EF4-FFF2-40B4-BE49-F238E27FC236}">
                <a16:creationId xmlns:a16="http://schemas.microsoft.com/office/drawing/2014/main" id="{37AA695C-0449-8035-B447-B0D074E5B98D}"/>
              </a:ext>
            </a:extLst>
          </p:cNvPr>
          <p:cNvSpPr txBox="1"/>
          <p:nvPr/>
        </p:nvSpPr>
        <p:spPr>
          <a:xfrm>
            <a:off x="7586409" y="1784084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Inbound Students</a:t>
            </a:r>
          </a:p>
        </p:txBody>
      </p:sp>
      <p:sp>
        <p:nvSpPr>
          <p:cNvPr id="23" name="Google Shape;309;p24">
            <a:extLst>
              <a:ext uri="{FF2B5EF4-FFF2-40B4-BE49-F238E27FC236}">
                <a16:creationId xmlns:a16="http://schemas.microsoft.com/office/drawing/2014/main" id="{E942BA73-E566-B39A-F9F4-17BEC3A4441E}"/>
              </a:ext>
            </a:extLst>
          </p:cNvPr>
          <p:cNvSpPr txBox="1"/>
          <p:nvPr/>
        </p:nvSpPr>
        <p:spPr>
          <a:xfrm>
            <a:off x="7586409" y="2436352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Outbound Students</a:t>
            </a:r>
          </a:p>
        </p:txBody>
      </p:sp>
      <p:sp>
        <p:nvSpPr>
          <p:cNvPr id="24" name="Google Shape;309;p24">
            <a:extLst>
              <a:ext uri="{FF2B5EF4-FFF2-40B4-BE49-F238E27FC236}">
                <a16:creationId xmlns:a16="http://schemas.microsoft.com/office/drawing/2014/main" id="{9A12B912-DF0F-202D-4D9A-A2BC7D162679}"/>
              </a:ext>
            </a:extLst>
          </p:cNvPr>
          <p:cNvSpPr txBox="1"/>
          <p:nvPr/>
        </p:nvSpPr>
        <p:spPr>
          <a:xfrm>
            <a:off x="7586409" y="2159353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</a:p>
        </p:txBody>
      </p:sp>
      <p:sp>
        <p:nvSpPr>
          <p:cNvPr id="25" name="Google Shape;309;p24">
            <a:extLst>
              <a:ext uri="{FF2B5EF4-FFF2-40B4-BE49-F238E27FC236}">
                <a16:creationId xmlns:a16="http://schemas.microsoft.com/office/drawing/2014/main" id="{501BAC64-8B3E-5037-739F-D89DCE4E2383}"/>
              </a:ext>
            </a:extLst>
          </p:cNvPr>
          <p:cNvSpPr txBox="1"/>
          <p:nvPr/>
        </p:nvSpPr>
        <p:spPr>
          <a:xfrm>
            <a:off x="4966482" y="5523862"/>
            <a:ext cx="225903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12,100+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Postgraduate Students</a:t>
            </a:r>
          </a:p>
          <a:p>
            <a:pPr algn="ctr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as of December 2025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MY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C46C1C-9AAA-5C6C-73CD-D06E7C4A929E}"/>
              </a:ext>
            </a:extLst>
          </p:cNvPr>
          <p:cNvSpPr txBox="1"/>
          <p:nvPr/>
        </p:nvSpPr>
        <p:spPr>
          <a:xfrm>
            <a:off x="3300299" y="2916866"/>
            <a:ext cx="2186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as of January 2026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D10629-A43F-C70D-1ECA-CFED517D6609}"/>
              </a:ext>
            </a:extLst>
          </p:cNvPr>
          <p:cNvSpPr txBox="1"/>
          <p:nvPr/>
        </p:nvSpPr>
        <p:spPr>
          <a:xfrm>
            <a:off x="8003495" y="2916452"/>
            <a:ext cx="2186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MY" sz="800" dirty="0">
                <a:solidFill>
                  <a:schemeClr val="bg1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as of 31</a:t>
            </a:r>
            <a:r>
              <a:rPr lang="en-MY" sz="800" baseline="30000" dirty="0">
                <a:solidFill>
                  <a:schemeClr val="bg1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st</a:t>
            </a:r>
            <a:r>
              <a:rPr lang="en-MY" sz="800" dirty="0">
                <a:solidFill>
                  <a:schemeClr val="bg1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 December 2025</a:t>
            </a:r>
            <a:endParaRPr lang="en-MY" sz="800" dirty="0">
              <a:solidFill>
                <a:schemeClr val="bg1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Google Shape;309;p24">
            <a:extLst>
              <a:ext uri="{FF2B5EF4-FFF2-40B4-BE49-F238E27FC236}">
                <a16:creationId xmlns:a16="http://schemas.microsoft.com/office/drawing/2014/main" id="{14B1B76B-48A2-B28F-0C8E-391E36841D03}"/>
              </a:ext>
            </a:extLst>
          </p:cNvPr>
          <p:cNvSpPr txBox="1"/>
          <p:nvPr/>
        </p:nvSpPr>
        <p:spPr>
          <a:xfrm>
            <a:off x="4967681" y="3192896"/>
            <a:ext cx="2257834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30,700+</a:t>
            </a:r>
          </a:p>
          <a:p>
            <a:pPr algn="ctr">
              <a:defRPr/>
            </a:pPr>
            <a:r>
              <a:rPr lang="en-MY" sz="1300" dirty="0"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pproximately 30,700+ student population comprises </a:t>
            </a:r>
          </a:p>
          <a:p>
            <a:pPr algn="ctr">
              <a:defRPr/>
            </a:pPr>
            <a:r>
              <a:rPr 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both local and international students from more </a:t>
            </a:r>
          </a:p>
          <a:p>
            <a:pPr algn="ctr">
              <a:defRPr/>
            </a:pPr>
            <a:r>
              <a:rPr 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than </a:t>
            </a:r>
            <a:r>
              <a:rPr lang="en-US" alt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75</a:t>
            </a:r>
            <a:r>
              <a:rPr 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 countries around the world</a:t>
            </a:r>
          </a:p>
        </p:txBody>
      </p:sp>
      <p:sp>
        <p:nvSpPr>
          <p:cNvPr id="2" name="Google Shape;308;p24">
            <a:extLst>
              <a:ext uri="{FF2B5EF4-FFF2-40B4-BE49-F238E27FC236}">
                <a16:creationId xmlns:a16="http://schemas.microsoft.com/office/drawing/2014/main" id="{D1A37676-59ED-8DB9-019D-3340ACAD5698}"/>
              </a:ext>
            </a:extLst>
          </p:cNvPr>
          <p:cNvSpPr txBox="1"/>
          <p:nvPr/>
        </p:nvSpPr>
        <p:spPr>
          <a:xfrm>
            <a:off x="156943" y="3267349"/>
            <a:ext cx="213653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714.2 Hectares</a:t>
            </a:r>
          </a:p>
        </p:txBody>
      </p:sp>
      <p:sp>
        <p:nvSpPr>
          <p:cNvPr id="3" name="Google Shape;309;p24">
            <a:extLst>
              <a:ext uri="{FF2B5EF4-FFF2-40B4-BE49-F238E27FC236}">
                <a16:creationId xmlns:a16="http://schemas.microsoft.com/office/drawing/2014/main" id="{64B9B057-F917-19A3-BEAD-B78329AECF1C}"/>
              </a:ext>
            </a:extLst>
          </p:cNvPr>
          <p:cNvSpPr txBox="1"/>
          <p:nvPr/>
        </p:nvSpPr>
        <p:spPr>
          <a:xfrm>
            <a:off x="96294" y="3759792"/>
            <a:ext cx="2257834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UPM Sarawak is situated 13 km from the town of Bintulu and is surrounded by lush green forest rich with many different types of flora and fauna.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4F66B2-A37F-36BA-7FE8-4F2A58F2F4C6}"/>
              </a:ext>
            </a:extLst>
          </p:cNvPr>
          <p:cNvCxnSpPr>
            <a:cxnSpLocks/>
          </p:cNvCxnSpPr>
          <p:nvPr/>
        </p:nvCxnSpPr>
        <p:spPr>
          <a:xfrm>
            <a:off x="366019" y="2940887"/>
            <a:ext cx="1718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F0B2F76-6A08-62D9-5972-A93B97ED2444}"/>
              </a:ext>
            </a:extLst>
          </p:cNvPr>
          <p:cNvSpPr txBox="1"/>
          <p:nvPr/>
        </p:nvSpPr>
        <p:spPr>
          <a:xfrm>
            <a:off x="734532" y="3008230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Sarawak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B0AF0C-206E-DECA-2A8D-6ED17AE18598}"/>
              </a:ext>
            </a:extLst>
          </p:cNvPr>
          <p:cNvSpPr txBox="1"/>
          <p:nvPr/>
        </p:nvSpPr>
        <p:spPr>
          <a:xfrm>
            <a:off x="745753" y="1759260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Serdang</a:t>
            </a:r>
          </a:p>
        </p:txBody>
      </p:sp>
    </p:spTree>
    <p:extLst>
      <p:ext uri="{BB962C8B-B14F-4D97-AF65-F5344CB8AC3E}">
        <p14:creationId xmlns:p14="http://schemas.microsoft.com/office/powerpoint/2010/main" val="129599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296E97FA-B265-E8CF-2232-D3BD8AB508C7}"/>
              </a:ext>
            </a:extLst>
          </p:cNvPr>
          <p:cNvSpPr txBox="1"/>
          <p:nvPr/>
        </p:nvSpPr>
        <p:spPr>
          <a:xfrm>
            <a:off x="4417400" y="380451"/>
            <a:ext cx="3357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INTERNATIONAL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RANKING</a:t>
            </a: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4309C9-5C1A-371D-7B32-C01E78849466}"/>
              </a:ext>
            </a:extLst>
          </p:cNvPr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MY" sz="1100" b="0" i="0" u="none" strike="noStrike" baseline="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Arial" panose="020B0604020202020204" pitchFamily="34" charset="0"/>
                <a:sym typeface="+mn-ea"/>
              </a:rPr>
              <a:t>a</a:t>
            </a:r>
            <a:r>
              <a:rPr lang="en-MY" sz="11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 of April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4167150-7899-D1A9-CFBF-1153C6C629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787" y="2048346"/>
            <a:ext cx="1275266" cy="10424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0446DE9-896D-8F95-8B78-3D261186FF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49"/>
          <a:stretch>
            <a:fillRect/>
          </a:stretch>
        </p:blipFill>
        <p:spPr>
          <a:xfrm>
            <a:off x="837609" y="4583397"/>
            <a:ext cx="1082115" cy="938121"/>
          </a:xfrm>
          <a:prstGeom prst="rect">
            <a:avLst/>
          </a:prstGeom>
        </p:spPr>
      </p:pic>
      <p:pic>
        <p:nvPicPr>
          <p:cNvPr id="76" name="Content Placeholder 33">
            <a:extLst>
              <a:ext uri="{FF2B5EF4-FFF2-40B4-BE49-F238E27FC236}">
                <a16:creationId xmlns:a16="http://schemas.microsoft.com/office/drawing/2014/main" id="{B39A1476-E14F-F3DC-9871-E8DBC137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5095" y="4696098"/>
            <a:ext cx="1235914" cy="55259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5272E7B-AC7A-C1E6-0EB2-95360710D1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768" y="4678611"/>
            <a:ext cx="1280434" cy="58757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6DD6738-BBA3-C126-DD18-A0486A4E48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5635" y="4529445"/>
            <a:ext cx="1875580" cy="1052362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4B6BA28C-39FF-917D-CD2B-038F20EF2AD1}"/>
              </a:ext>
            </a:extLst>
          </p:cNvPr>
          <p:cNvGrpSpPr/>
          <p:nvPr/>
        </p:nvGrpSpPr>
        <p:grpSpPr>
          <a:xfrm>
            <a:off x="582841" y="1265122"/>
            <a:ext cx="1574087" cy="923330"/>
            <a:chOff x="1075202" y="323636"/>
            <a:chExt cx="1574087" cy="923330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7A314AB-BE28-88CD-2483-0618B6D210E8}"/>
                </a:ext>
              </a:extLst>
            </p:cNvPr>
            <p:cNvSpPr txBox="1"/>
            <p:nvPr/>
          </p:nvSpPr>
          <p:spPr>
            <a:xfrm>
              <a:off x="1075202" y="323636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134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DE7F73B-D88A-CE8B-0480-67DB16CFABCD}"/>
                </a:ext>
              </a:extLst>
            </p:cNvPr>
            <p:cNvSpPr txBox="1"/>
            <p:nvPr/>
          </p:nvSpPr>
          <p:spPr>
            <a:xfrm>
              <a:off x="2182608" y="443756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th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EFCB282-6DB8-7122-2E4A-5593719A5A6E}"/>
              </a:ext>
            </a:extLst>
          </p:cNvPr>
          <p:cNvGrpSpPr/>
          <p:nvPr/>
        </p:nvGrpSpPr>
        <p:grpSpPr>
          <a:xfrm>
            <a:off x="2902087" y="1274227"/>
            <a:ext cx="1529919" cy="1015663"/>
            <a:chOff x="1115180" y="734578"/>
            <a:chExt cx="1441869" cy="1015663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E64F68D-F9C4-FCE5-06E9-182D26D6CB5B}"/>
                </a:ext>
              </a:extLst>
            </p:cNvPr>
            <p:cNvSpPr txBox="1"/>
            <p:nvPr/>
          </p:nvSpPr>
          <p:spPr>
            <a:xfrm>
              <a:off x="1115180" y="734578"/>
              <a:ext cx="1371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22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F47961F-5FD7-761C-10E3-4A1BD90063FE}"/>
                </a:ext>
              </a:extLst>
            </p:cNvPr>
            <p:cNvSpPr txBox="1"/>
            <p:nvPr/>
          </p:nvSpPr>
          <p:spPr>
            <a:xfrm>
              <a:off x="2090368" y="862201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795659E-AF75-3910-8A8F-12DE952781D1}"/>
              </a:ext>
            </a:extLst>
          </p:cNvPr>
          <p:cNvGrpSpPr/>
          <p:nvPr/>
        </p:nvGrpSpPr>
        <p:grpSpPr>
          <a:xfrm>
            <a:off x="7604886" y="1313820"/>
            <a:ext cx="1609680" cy="923330"/>
            <a:chOff x="881074" y="933203"/>
            <a:chExt cx="1609680" cy="923330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0838086-87CA-7F90-0DB1-67E44D89FFED}"/>
                </a:ext>
              </a:extLst>
            </p:cNvPr>
            <p:cNvSpPr txBox="1"/>
            <p:nvPr/>
          </p:nvSpPr>
          <p:spPr>
            <a:xfrm>
              <a:off x="881074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329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5F51450-8C1F-C537-D1D8-E8D5AFC4C2BF}"/>
                </a:ext>
              </a:extLst>
            </p:cNvPr>
            <p:cNvSpPr txBox="1"/>
            <p:nvPr/>
          </p:nvSpPr>
          <p:spPr>
            <a:xfrm>
              <a:off x="2024073" y="994770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th</a:t>
              </a:r>
              <a:endPara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0FEF8ED-23EE-4DB3-7923-266C2B35553B}"/>
              </a:ext>
            </a:extLst>
          </p:cNvPr>
          <p:cNvGrpSpPr/>
          <p:nvPr/>
        </p:nvGrpSpPr>
        <p:grpSpPr>
          <a:xfrm>
            <a:off x="9401776" y="1221856"/>
            <a:ext cx="2919022" cy="923330"/>
            <a:chOff x="862986" y="884505"/>
            <a:chExt cx="2919022" cy="923330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F78DCE6-CC7A-AD13-02FB-61F729CD2DE0}"/>
                </a:ext>
              </a:extLst>
            </p:cNvPr>
            <p:cNvSpPr txBox="1"/>
            <p:nvPr/>
          </p:nvSpPr>
          <p:spPr>
            <a:xfrm>
              <a:off x="862986" y="884505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31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D89D793-ADB6-F4CD-D78A-E93E128FBE59}"/>
                </a:ext>
              </a:extLst>
            </p:cNvPr>
            <p:cNvSpPr txBox="1"/>
            <p:nvPr/>
          </p:nvSpPr>
          <p:spPr>
            <a:xfrm>
              <a:off x="1977893" y="1053794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</a:t>
              </a:r>
              <a:endPara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3E5277F-8CDF-91FD-E91F-36C73F833DFE}"/>
                </a:ext>
              </a:extLst>
            </p:cNvPr>
            <p:cNvSpPr txBox="1"/>
            <p:nvPr/>
          </p:nvSpPr>
          <p:spPr>
            <a:xfrm>
              <a:off x="2036408" y="1346170"/>
              <a:ext cx="17456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In the World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9D3319D-D947-F7A0-994B-2C9A2A5693BD}"/>
              </a:ext>
            </a:extLst>
          </p:cNvPr>
          <p:cNvGrpSpPr/>
          <p:nvPr/>
        </p:nvGrpSpPr>
        <p:grpSpPr>
          <a:xfrm>
            <a:off x="301114" y="3615354"/>
            <a:ext cx="1669606" cy="923330"/>
            <a:chOff x="928163" y="757865"/>
            <a:chExt cx="1669606" cy="923330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C323C28-93D4-F0D3-E5AC-F6FBA294FB27}"/>
                </a:ext>
              </a:extLst>
            </p:cNvPr>
            <p:cNvSpPr txBox="1"/>
            <p:nvPr/>
          </p:nvSpPr>
          <p:spPr>
            <a:xfrm>
              <a:off x="928163" y="757865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62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1B33E13-98E2-934F-ABD5-49D12F28E3F1}"/>
                </a:ext>
              </a:extLst>
            </p:cNvPr>
            <p:cNvSpPr txBox="1"/>
            <p:nvPr/>
          </p:nvSpPr>
          <p:spPr>
            <a:xfrm>
              <a:off x="2082113" y="893475"/>
              <a:ext cx="51565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B224981-B304-AED2-0444-F32107A9A142}"/>
              </a:ext>
            </a:extLst>
          </p:cNvPr>
          <p:cNvGrpSpPr/>
          <p:nvPr/>
        </p:nvGrpSpPr>
        <p:grpSpPr>
          <a:xfrm>
            <a:off x="2836695" y="3626341"/>
            <a:ext cx="1576632" cy="923330"/>
            <a:chOff x="796231" y="933203"/>
            <a:chExt cx="1576632" cy="923330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33179BD-6B44-6C09-D740-7B52E3FCD37F}"/>
                </a:ext>
              </a:extLst>
            </p:cNvPr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81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A6461A3-C6A0-6345-2BCB-EB894304ED19}"/>
                </a:ext>
              </a:extLst>
            </p:cNvPr>
            <p:cNvSpPr txBox="1"/>
            <p:nvPr/>
          </p:nvSpPr>
          <p:spPr>
            <a:xfrm>
              <a:off x="1876293" y="994770"/>
              <a:ext cx="4965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st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D0587C27-FB27-0A3F-4F56-78E535927830}"/>
              </a:ext>
            </a:extLst>
          </p:cNvPr>
          <p:cNvSpPr txBox="1"/>
          <p:nvPr/>
        </p:nvSpPr>
        <p:spPr>
          <a:xfrm>
            <a:off x="7109851" y="3755827"/>
            <a:ext cx="2385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401-600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00F01A2-A69E-94AC-A6CB-E100312A1C77}"/>
              </a:ext>
            </a:extLst>
          </p:cNvPr>
          <p:cNvGrpSpPr/>
          <p:nvPr/>
        </p:nvGrpSpPr>
        <p:grpSpPr>
          <a:xfrm>
            <a:off x="9932547" y="3626341"/>
            <a:ext cx="1681658" cy="923330"/>
            <a:chOff x="796231" y="933203"/>
            <a:chExt cx="1681658" cy="923330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36A80BB-28C2-40C3-AC59-27AF9FA64CD1}"/>
                </a:ext>
              </a:extLst>
            </p:cNvPr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132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4EBC917-E751-DE7C-D0AE-1269A4AAE685}"/>
                </a:ext>
              </a:extLst>
            </p:cNvPr>
            <p:cNvSpPr txBox="1"/>
            <p:nvPr/>
          </p:nvSpPr>
          <p:spPr>
            <a:xfrm>
              <a:off x="1960709" y="994770"/>
              <a:ext cx="5171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056C9BB1-FDCB-2AE2-86E7-C7C05D03AE29}"/>
              </a:ext>
            </a:extLst>
          </p:cNvPr>
          <p:cNvSpPr txBox="1"/>
          <p:nvPr/>
        </p:nvSpPr>
        <p:spPr>
          <a:xfrm>
            <a:off x="9038232" y="3815451"/>
            <a:ext cx="496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9" name="TextBox 98">
            <a:extLst>
              <a:ext uri="{FF2B5EF4-FFF2-40B4-BE49-F238E27FC236}">
                <a16:creationId xmlns:a16="http://schemas.microsoft.com/office/drawing/2014/main" id="{A673E87F-DC74-A797-3B68-671A07561383}"/>
              </a:ext>
            </a:extLst>
          </p:cNvPr>
          <p:cNvSpPr txBox="1"/>
          <p:nvPr/>
        </p:nvSpPr>
        <p:spPr>
          <a:xfrm>
            <a:off x="7247607" y="2833002"/>
            <a:ext cx="1676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 2026</a:t>
            </a:r>
          </a:p>
        </p:txBody>
      </p:sp>
      <p:sp>
        <p:nvSpPr>
          <p:cNvPr id="110" name="TextBox 98">
            <a:extLst>
              <a:ext uri="{FF2B5EF4-FFF2-40B4-BE49-F238E27FC236}">
                <a16:creationId xmlns:a16="http://schemas.microsoft.com/office/drawing/2014/main" id="{15C9EFF0-1B7D-B89C-78AB-A44F9AF0FDF4}"/>
              </a:ext>
            </a:extLst>
          </p:cNvPr>
          <p:cNvSpPr txBox="1"/>
          <p:nvPr/>
        </p:nvSpPr>
        <p:spPr>
          <a:xfrm>
            <a:off x="1839576" y="2879496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112" name="TextBox 98">
            <a:extLst>
              <a:ext uri="{FF2B5EF4-FFF2-40B4-BE49-F238E27FC236}">
                <a16:creationId xmlns:a16="http://schemas.microsoft.com/office/drawing/2014/main" id="{7209BD6F-D604-7B5A-D451-21A0CAF7574E}"/>
              </a:ext>
            </a:extLst>
          </p:cNvPr>
          <p:cNvSpPr txBox="1"/>
          <p:nvPr/>
        </p:nvSpPr>
        <p:spPr>
          <a:xfrm>
            <a:off x="2729507" y="2845324"/>
            <a:ext cx="101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Asia 2026</a:t>
            </a:r>
          </a:p>
        </p:txBody>
      </p:sp>
      <p:pic>
        <p:nvPicPr>
          <p:cNvPr id="113" name="Graphic 112">
            <a:extLst>
              <a:ext uri="{FF2B5EF4-FFF2-40B4-BE49-F238E27FC236}">
                <a16:creationId xmlns:a16="http://schemas.microsoft.com/office/drawing/2014/main" id="{880A2D39-7587-ACD6-3A77-841AD115B7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8288" y="2360984"/>
            <a:ext cx="1948729" cy="481265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1206C001-05CA-4791-4819-EEC5A75413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90224" y="2363467"/>
            <a:ext cx="1922595" cy="474811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87B643AC-0ADD-A03E-D81E-DA44CC6476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79181" y="2358057"/>
            <a:ext cx="1922595" cy="474811"/>
          </a:xfrm>
          <a:prstGeom prst="rect">
            <a:avLst/>
          </a:prstGeom>
        </p:spPr>
      </p:pic>
      <p:sp>
        <p:nvSpPr>
          <p:cNvPr id="10" name="TextBox 98">
            <a:extLst>
              <a:ext uri="{FF2B5EF4-FFF2-40B4-BE49-F238E27FC236}">
                <a16:creationId xmlns:a16="http://schemas.microsoft.com/office/drawing/2014/main" id="{1A2EC2E8-557E-0F2F-68F2-ED4051728C0A}"/>
              </a:ext>
            </a:extLst>
          </p:cNvPr>
          <p:cNvSpPr txBox="1"/>
          <p:nvPr/>
        </p:nvSpPr>
        <p:spPr>
          <a:xfrm>
            <a:off x="10938389" y="5031191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6D31EF-3514-90C2-E405-D994AAF7B7DF}"/>
              </a:ext>
            </a:extLst>
          </p:cNvPr>
          <p:cNvGrpSpPr/>
          <p:nvPr/>
        </p:nvGrpSpPr>
        <p:grpSpPr>
          <a:xfrm>
            <a:off x="4844453" y="1421911"/>
            <a:ext cx="2503094" cy="1734584"/>
            <a:chOff x="4844453" y="1421911"/>
            <a:chExt cx="2503094" cy="1734584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F518F4F-4D00-1BB7-3AA1-E2E997EC9A68}"/>
                </a:ext>
              </a:extLst>
            </p:cNvPr>
            <p:cNvSpPr txBox="1"/>
            <p:nvPr/>
          </p:nvSpPr>
          <p:spPr>
            <a:xfrm>
              <a:off x="4940300" y="1683521"/>
              <a:ext cx="23114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TOP 200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161001E-7CDC-E631-2944-9DEF0704D7BB}"/>
                </a:ext>
              </a:extLst>
            </p:cNvPr>
            <p:cNvSpPr txBox="1"/>
            <p:nvPr/>
          </p:nvSpPr>
          <p:spPr>
            <a:xfrm>
              <a:off x="4844453" y="1421911"/>
              <a:ext cx="2503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20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Subjects</a:t>
              </a:r>
            </a:p>
          </p:txBody>
        </p:sp>
        <p:sp>
          <p:nvSpPr>
            <p:cNvPr id="111" name="TextBox 98">
              <a:extLst>
                <a:ext uri="{FF2B5EF4-FFF2-40B4-BE49-F238E27FC236}">
                  <a16:creationId xmlns:a16="http://schemas.microsoft.com/office/drawing/2014/main" id="{95AC1A1A-6DDA-6ED0-F15C-093B571A0BA2}"/>
                </a:ext>
              </a:extLst>
            </p:cNvPr>
            <p:cNvSpPr txBox="1"/>
            <p:nvPr/>
          </p:nvSpPr>
          <p:spPr>
            <a:xfrm>
              <a:off x="5030793" y="2851647"/>
              <a:ext cx="16765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subject</a:t>
              </a:r>
            </a:p>
          </p:txBody>
        </p:sp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2185E57C-B39B-F0E3-E590-C5EF8B00448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07811" y="2362976"/>
              <a:ext cx="1948729" cy="481265"/>
            </a:xfrm>
            <a:prstGeom prst="rect">
              <a:avLst/>
            </a:prstGeom>
          </p:spPr>
        </p:pic>
        <p:sp>
          <p:nvSpPr>
            <p:cNvPr id="2" name="TextBox 98">
              <a:extLst>
                <a:ext uri="{FF2B5EF4-FFF2-40B4-BE49-F238E27FC236}">
                  <a16:creationId xmlns:a16="http://schemas.microsoft.com/office/drawing/2014/main" id="{DEF2BF70-050A-1952-EA43-EA85458CBBAC}"/>
                </a:ext>
              </a:extLst>
            </p:cNvPr>
            <p:cNvSpPr txBox="1"/>
            <p:nvPr/>
          </p:nvSpPr>
          <p:spPr>
            <a:xfrm>
              <a:off x="6609726" y="2879496"/>
              <a:ext cx="5423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2026</a:t>
              </a:r>
            </a:p>
          </p:txBody>
        </p:sp>
      </p:grpSp>
      <p:sp>
        <p:nvSpPr>
          <p:cNvPr id="3" name="TextBox 98">
            <a:extLst>
              <a:ext uri="{FF2B5EF4-FFF2-40B4-BE49-F238E27FC236}">
                <a16:creationId xmlns:a16="http://schemas.microsoft.com/office/drawing/2014/main" id="{5C2F8B90-7149-23C7-46C2-053EB1A699F9}"/>
              </a:ext>
            </a:extLst>
          </p:cNvPr>
          <p:cNvSpPr txBox="1"/>
          <p:nvPr/>
        </p:nvSpPr>
        <p:spPr>
          <a:xfrm>
            <a:off x="11316779" y="3009368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4" name="TextBox 98">
            <a:extLst>
              <a:ext uri="{FF2B5EF4-FFF2-40B4-BE49-F238E27FC236}">
                <a16:creationId xmlns:a16="http://schemas.microsoft.com/office/drawing/2014/main" id="{FC0B9461-4D47-2385-0D4E-887E6A54AA1A}"/>
              </a:ext>
            </a:extLst>
          </p:cNvPr>
          <p:cNvSpPr txBox="1"/>
          <p:nvPr/>
        </p:nvSpPr>
        <p:spPr>
          <a:xfrm>
            <a:off x="8921354" y="4218457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13BA53-9F77-C00B-3E40-635715623423}"/>
              </a:ext>
            </a:extLst>
          </p:cNvPr>
          <p:cNvGrpSpPr/>
          <p:nvPr/>
        </p:nvGrpSpPr>
        <p:grpSpPr>
          <a:xfrm>
            <a:off x="4991961" y="3926770"/>
            <a:ext cx="1371600" cy="584775"/>
            <a:chOff x="1075202" y="323636"/>
            <a:chExt cx="1371600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86B24C-9B40-422C-6E9D-17266689FD95}"/>
                </a:ext>
              </a:extLst>
            </p:cNvPr>
            <p:cNvSpPr txBox="1"/>
            <p:nvPr/>
          </p:nvSpPr>
          <p:spPr>
            <a:xfrm>
              <a:off x="1075202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64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D61C72-9B6A-5627-AE9A-62F1840BAF03}"/>
                </a:ext>
              </a:extLst>
            </p:cNvPr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#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A85D0488-F9AB-0C90-97C0-589AFA96D320}"/>
              </a:ext>
            </a:extLst>
          </p:cNvPr>
          <p:cNvSpPr/>
          <p:nvPr/>
        </p:nvSpPr>
        <p:spPr>
          <a:xfrm>
            <a:off x="5107811" y="3190158"/>
            <a:ext cx="2002040" cy="2331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F97A749-8F15-43B8-3A28-B15147A99315}"/>
              </a:ext>
            </a:extLst>
          </p:cNvPr>
          <p:cNvGrpSpPr/>
          <p:nvPr/>
        </p:nvGrpSpPr>
        <p:grpSpPr>
          <a:xfrm>
            <a:off x="4951238" y="3177464"/>
            <a:ext cx="1371600" cy="584775"/>
            <a:chOff x="1038810" y="323636"/>
            <a:chExt cx="1371600" cy="58477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6E61997-151A-AAF1-53C1-6E5C36905F35}"/>
                </a:ext>
              </a:extLst>
            </p:cNvPr>
            <p:cNvSpPr txBox="1"/>
            <p:nvPr/>
          </p:nvSpPr>
          <p:spPr>
            <a:xfrm>
              <a:off x="1038810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38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888B109-F64A-B84C-5C4A-14A2BA091B2B}"/>
                </a:ext>
              </a:extLst>
            </p:cNvPr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477BF6C-4528-84DB-EE53-D8C1783A8193}"/>
              </a:ext>
            </a:extLst>
          </p:cNvPr>
          <p:cNvSpPr txBox="1"/>
          <p:nvPr/>
        </p:nvSpPr>
        <p:spPr>
          <a:xfrm>
            <a:off x="5896864" y="339331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world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77ECA5-5292-F6B2-5AF9-7A21FC3A33E4}"/>
              </a:ext>
            </a:extLst>
          </p:cNvPr>
          <p:cNvSpPr txBox="1"/>
          <p:nvPr/>
        </p:nvSpPr>
        <p:spPr>
          <a:xfrm>
            <a:off x="5197091" y="3642959"/>
            <a:ext cx="1818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Veterinary Science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BEC09AF-3107-7BBC-A30D-A5FDAEACB8FF}"/>
              </a:ext>
            </a:extLst>
          </p:cNvPr>
          <p:cNvSpPr txBox="1"/>
          <p:nvPr/>
        </p:nvSpPr>
        <p:spPr>
          <a:xfrm>
            <a:off x="4981829" y="4423232"/>
            <a:ext cx="2236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Agriculture &amp; Forestry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210062-AD06-71E9-20C7-F1A9A366A4C8}"/>
              </a:ext>
            </a:extLst>
          </p:cNvPr>
          <p:cNvGrpSpPr/>
          <p:nvPr/>
        </p:nvGrpSpPr>
        <p:grpSpPr>
          <a:xfrm>
            <a:off x="4989800" y="4578560"/>
            <a:ext cx="1371600" cy="1015663"/>
            <a:chOff x="1075202" y="323636"/>
            <a:chExt cx="1371600" cy="101566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CF00F5A-7630-7BE4-C5C0-8B63323E70FB}"/>
                </a:ext>
              </a:extLst>
            </p:cNvPr>
            <p:cNvSpPr txBox="1"/>
            <p:nvPr/>
          </p:nvSpPr>
          <p:spPr>
            <a:xfrm>
              <a:off x="1075202" y="323636"/>
              <a:ext cx="1371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DC58638-E22E-106A-CDEA-0E612DD900C0}"/>
                </a:ext>
              </a:extLst>
            </p:cNvPr>
            <p:cNvSpPr txBox="1"/>
            <p:nvPr/>
          </p:nvSpPr>
          <p:spPr>
            <a:xfrm>
              <a:off x="1242408" y="712001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F351C31-A65A-9512-E8BC-404F3466C3B7}"/>
              </a:ext>
            </a:extLst>
          </p:cNvPr>
          <p:cNvSpPr txBox="1"/>
          <p:nvPr/>
        </p:nvSpPr>
        <p:spPr>
          <a:xfrm>
            <a:off x="5887342" y="509361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Malaysia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8153480-A333-6040-A2DA-48A8561D7F69}"/>
              </a:ext>
            </a:extLst>
          </p:cNvPr>
          <p:cNvSpPr txBox="1"/>
          <p:nvPr/>
        </p:nvSpPr>
        <p:spPr>
          <a:xfrm>
            <a:off x="5687021" y="3259864"/>
            <a:ext cx="4666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9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FD929E3-D89B-47C8-0638-AC1C28BB5522}"/>
              </a:ext>
            </a:extLst>
          </p:cNvPr>
          <p:cNvGrpSpPr/>
          <p:nvPr/>
        </p:nvGrpSpPr>
        <p:grpSpPr>
          <a:xfrm>
            <a:off x="4951082" y="3968374"/>
            <a:ext cx="1371600" cy="584775"/>
            <a:chOff x="1038810" y="323636"/>
            <a:chExt cx="1371600" cy="584775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C44219-A921-AA4F-3ABA-FED885F10121}"/>
                </a:ext>
              </a:extLst>
            </p:cNvPr>
            <p:cNvSpPr txBox="1"/>
            <p:nvPr/>
          </p:nvSpPr>
          <p:spPr>
            <a:xfrm>
              <a:off x="1038810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64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53C3F4D-7142-EF8E-E042-A6A5378AF09F}"/>
                </a:ext>
              </a:extLst>
            </p:cNvPr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3B44AFE-8A1C-343C-5411-5D969DEEB24D}"/>
              </a:ext>
            </a:extLst>
          </p:cNvPr>
          <p:cNvSpPr txBox="1"/>
          <p:nvPr/>
        </p:nvSpPr>
        <p:spPr>
          <a:xfrm>
            <a:off x="5896708" y="418422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world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48E325C-1DE3-CF83-242C-DC67237A4367}"/>
              </a:ext>
            </a:extLst>
          </p:cNvPr>
          <p:cNvSpPr txBox="1"/>
          <p:nvPr/>
        </p:nvSpPr>
        <p:spPr>
          <a:xfrm>
            <a:off x="5668393" y="4050774"/>
            <a:ext cx="4666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9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D476264-68A7-49A3-46CF-683F5B29AC6D}"/>
              </a:ext>
            </a:extLst>
          </p:cNvPr>
          <p:cNvSpPr txBox="1"/>
          <p:nvPr/>
        </p:nvSpPr>
        <p:spPr>
          <a:xfrm>
            <a:off x="5639344" y="4753677"/>
            <a:ext cx="4666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1227078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9EC5E205-1AED-A4E9-735C-68AAFA53A4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126" y="2313043"/>
            <a:ext cx="3001308" cy="300857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EAC83D5F-8042-E54D-B950-FD136FD0D345}"/>
              </a:ext>
            </a:extLst>
          </p:cNvPr>
          <p:cNvSpPr/>
          <p:nvPr/>
        </p:nvSpPr>
        <p:spPr>
          <a:xfrm>
            <a:off x="7955683" y="4183196"/>
            <a:ext cx="2215238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0" lvl="1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School of Business and Economics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School of Graduate Studies </a:t>
            </a:r>
          </a:p>
          <a:p>
            <a:pPr lvl="0"/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59" name="Rounded Rectangle 4">
            <a:extLst>
              <a:ext uri="{FF2B5EF4-FFF2-40B4-BE49-F238E27FC236}">
                <a16:creationId xmlns:a16="http://schemas.microsoft.com/office/drawing/2014/main" id="{E3F2E8D0-0AC1-BDE6-F8C7-756713013A0E}"/>
              </a:ext>
            </a:extLst>
          </p:cNvPr>
          <p:cNvSpPr/>
          <p:nvPr/>
        </p:nvSpPr>
        <p:spPr>
          <a:xfrm>
            <a:off x="7959582" y="3928194"/>
            <a:ext cx="1169605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Schools 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9876EE-9AC5-F81C-0DFE-CB3B575E1941}"/>
              </a:ext>
            </a:extLst>
          </p:cNvPr>
          <p:cNvCxnSpPr>
            <a:cxnSpLocks/>
          </p:cNvCxnSpPr>
          <p:nvPr/>
        </p:nvCxnSpPr>
        <p:spPr>
          <a:xfrm>
            <a:off x="7983010" y="3928194"/>
            <a:ext cx="0" cy="622258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36393322-33ED-D89B-89D8-63776734DBCF}"/>
              </a:ext>
            </a:extLst>
          </p:cNvPr>
          <p:cNvSpPr/>
          <p:nvPr/>
        </p:nvSpPr>
        <p:spPr>
          <a:xfrm>
            <a:off x="2467722" y="4964530"/>
            <a:ext cx="290512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Bioscience (IBS)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Tropical Forestry and Forest Products</a:t>
            </a:r>
            <a:r>
              <a:rPr lang="en-US" alt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(INTROP)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Tropical Agriculture and Food Security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D740C3C-26DF-5F0A-ACB2-2442FD2BDBA8}"/>
              </a:ext>
            </a:extLst>
          </p:cNvPr>
          <p:cNvSpPr/>
          <p:nvPr/>
        </p:nvSpPr>
        <p:spPr>
          <a:xfrm>
            <a:off x="2082912" y="4206086"/>
            <a:ext cx="3275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Higher Education Centre </a:t>
            </a:r>
          </a:p>
          <a:p>
            <a:pPr algn="r"/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Excellence (</a:t>
            </a: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HICoE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366332-275A-F70E-ED91-344B12846AAE}"/>
              </a:ext>
            </a:extLst>
          </p:cNvPr>
          <p:cNvCxnSpPr/>
          <p:nvPr/>
        </p:nvCxnSpPr>
        <p:spPr>
          <a:xfrm>
            <a:off x="5358867" y="4666210"/>
            <a:ext cx="0" cy="794515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617C0B5-AACB-2E8A-19C2-C7429B177AFD}"/>
              </a:ext>
            </a:extLst>
          </p:cNvPr>
          <p:cNvSpPr txBox="1"/>
          <p:nvPr/>
        </p:nvSpPr>
        <p:spPr>
          <a:xfrm>
            <a:off x="5161370" y="3448824"/>
            <a:ext cx="80013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D30DC7-EEE6-2FC2-E26F-AD09E2A410B7}"/>
              </a:ext>
            </a:extLst>
          </p:cNvPr>
          <p:cNvSpPr txBox="1"/>
          <p:nvPr/>
        </p:nvSpPr>
        <p:spPr>
          <a:xfrm>
            <a:off x="5978734" y="2597564"/>
            <a:ext cx="79761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479F630-18F0-189A-A6F6-3800224F1409}"/>
              </a:ext>
            </a:extLst>
          </p:cNvPr>
          <p:cNvSpPr txBox="1"/>
          <p:nvPr/>
        </p:nvSpPr>
        <p:spPr>
          <a:xfrm>
            <a:off x="6111550" y="4237442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16FBF67-47A8-626C-3D90-49F4704300E0}"/>
              </a:ext>
            </a:extLst>
          </p:cNvPr>
          <p:cNvSpPr txBox="1"/>
          <p:nvPr/>
        </p:nvSpPr>
        <p:spPr>
          <a:xfrm>
            <a:off x="6830723" y="3407161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7C29E1F-D43C-E910-2E31-6D2EFF75EF2A}"/>
              </a:ext>
            </a:extLst>
          </p:cNvPr>
          <p:cNvGrpSpPr/>
          <p:nvPr/>
        </p:nvGrpSpPr>
        <p:grpSpPr>
          <a:xfrm>
            <a:off x="6388541" y="1450720"/>
            <a:ext cx="791576" cy="1078858"/>
            <a:chOff x="4688878" y="1458276"/>
            <a:chExt cx="791576" cy="1078858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CAC218C-99F6-2391-CF94-415FD9F2512C}"/>
                </a:ext>
              </a:extLst>
            </p:cNvPr>
            <p:cNvCxnSpPr/>
            <p:nvPr/>
          </p:nvCxnSpPr>
          <p:spPr>
            <a:xfrm>
              <a:off x="4692128" y="2148629"/>
              <a:ext cx="0" cy="388505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B4808A8-2D6B-CE1D-3323-E0FE662C8E2C}"/>
                </a:ext>
              </a:extLst>
            </p:cNvPr>
            <p:cNvCxnSpPr/>
            <p:nvPr/>
          </p:nvCxnSpPr>
          <p:spPr>
            <a:xfrm flipV="1">
              <a:off x="4688878" y="1458276"/>
              <a:ext cx="791576" cy="706012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A253CF7-BDA4-86CC-3B69-C36EFE261E75}"/>
              </a:ext>
            </a:extLst>
          </p:cNvPr>
          <p:cNvGrpSpPr/>
          <p:nvPr/>
        </p:nvGrpSpPr>
        <p:grpSpPr>
          <a:xfrm>
            <a:off x="4617590" y="2043086"/>
            <a:ext cx="887382" cy="1514748"/>
            <a:chOff x="2795372" y="2066718"/>
            <a:chExt cx="887382" cy="1514748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31066F8-4985-5D22-B29F-A12EDDD2D5E1}"/>
                </a:ext>
              </a:extLst>
            </p:cNvPr>
            <p:cNvCxnSpPr/>
            <p:nvPr/>
          </p:nvCxnSpPr>
          <p:spPr>
            <a:xfrm>
              <a:off x="3207866" y="2066990"/>
              <a:ext cx="474888" cy="1514476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107541-4C5C-633A-9525-9D917247FA6F}"/>
                </a:ext>
              </a:extLst>
            </p:cNvPr>
            <p:cNvCxnSpPr/>
            <p:nvPr/>
          </p:nvCxnSpPr>
          <p:spPr>
            <a:xfrm>
              <a:off x="2795372" y="2066718"/>
              <a:ext cx="41275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349451A-B8BF-0673-1EC3-97DB4D8C2A2D}"/>
              </a:ext>
            </a:extLst>
          </p:cNvPr>
          <p:cNvCxnSpPr/>
          <p:nvPr/>
        </p:nvCxnSpPr>
        <p:spPr>
          <a:xfrm>
            <a:off x="7459359" y="3811747"/>
            <a:ext cx="514410" cy="279695"/>
          </a:xfrm>
          <a:prstGeom prst="line">
            <a:avLst/>
          </a:prstGeom>
          <a:ln w="12700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5DE33D0-73CA-9C74-762B-652AC7AF1F6D}"/>
              </a:ext>
            </a:extLst>
          </p:cNvPr>
          <p:cNvCxnSpPr/>
          <p:nvPr/>
        </p:nvCxnSpPr>
        <p:spPr>
          <a:xfrm>
            <a:off x="5366378" y="4750820"/>
            <a:ext cx="650991" cy="1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A3382207-3C5B-8DD1-9301-BDEC5DA349C3}"/>
              </a:ext>
            </a:extLst>
          </p:cNvPr>
          <p:cNvSpPr/>
          <p:nvPr/>
        </p:nvSpPr>
        <p:spPr>
          <a:xfrm>
            <a:off x="1435865" y="2028338"/>
            <a:ext cx="3224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MY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altLang="en-MY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culty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of Agriculture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MY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altLang="en-MY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culty</a:t>
            </a:r>
            <a:r>
              <a:rPr lang="en-US" alt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of Science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Engineering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Educational Studies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Food Science and Technology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Forestry and Environment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Veterinary Medicine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Human Ecology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Modern Languages and Communication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Design and Architecture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Medicine and Health Sciences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Computer Science and Information Technology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Biotechnology and Biomolecular Sciences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Agricultural and Forestry Science (UPMS)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Humanities, Management and Science (UPMS)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CE8ACD4-79CE-4ED4-521B-66EE75B3A4D2}"/>
              </a:ext>
            </a:extLst>
          </p:cNvPr>
          <p:cNvSpPr/>
          <p:nvPr/>
        </p:nvSpPr>
        <p:spPr>
          <a:xfrm>
            <a:off x="3800794" y="1760114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Faculties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F2F721A-8283-1B43-A117-800A9FC1272F}"/>
              </a:ext>
            </a:extLst>
          </p:cNvPr>
          <p:cNvCxnSpPr>
            <a:cxnSpLocks/>
          </p:cNvCxnSpPr>
          <p:nvPr/>
        </p:nvCxnSpPr>
        <p:spPr>
          <a:xfrm>
            <a:off x="4604596" y="1803726"/>
            <a:ext cx="0" cy="213771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A88C0F33-630C-E488-F235-55CDDEB7DE7C}"/>
              </a:ext>
            </a:extLst>
          </p:cNvPr>
          <p:cNvSpPr/>
          <p:nvPr/>
        </p:nvSpPr>
        <p:spPr>
          <a:xfrm>
            <a:off x="7173620" y="1621202"/>
            <a:ext cx="3582515" cy="1445260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Nanoscience and Nanotechnology (ION2)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Malaysian Research Institute on Ageing </a:t>
            </a:r>
            <a:r>
              <a:rPr lang="en-MY" sz="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MY" sz="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MyAgein</a:t>
            </a:r>
            <a:r>
              <a:rPr lang="en-MY" sz="800" noProof="0" dirty="0" err="1">
                <a:ln>
                  <a:noFill/>
                </a:ln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g</a:t>
            </a:r>
            <a:r>
              <a:rPr lang="en-MY" sz="80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®)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for  Mathematical Research (INSPEM)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Halal Products Research Institute (IPPH)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for Social Science Studies (IPSAS)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Plantation Studies (IKP)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International Institute of Aquaculture and Aquatic (I-AQUAS)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Bioscience (IBS)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Tropical Forestry and Forest Products (INTROP)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Tropical Agriculture and Food Security 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Ecosystem Science Borneo (UPMS)</a:t>
            </a:r>
            <a:endParaRPr lang="en-MY" sz="800" dirty="0">
              <a:solidFill>
                <a:schemeClr val="bg1"/>
              </a:solidFill>
              <a:highlight>
                <a:srgbClr val="0000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81" name="Rounded Rectangle 4">
            <a:extLst>
              <a:ext uri="{FF2B5EF4-FFF2-40B4-BE49-F238E27FC236}">
                <a16:creationId xmlns:a16="http://schemas.microsoft.com/office/drawing/2014/main" id="{F41C0CFC-291A-255E-9379-E2F5BC7F3070}"/>
              </a:ext>
            </a:extLst>
          </p:cNvPr>
          <p:cNvSpPr/>
          <p:nvPr/>
        </p:nvSpPr>
        <p:spPr>
          <a:xfrm>
            <a:off x="7173620" y="1385502"/>
            <a:ext cx="1200226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Institutes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B5D9854-F327-09BA-BB72-61B805798651}"/>
              </a:ext>
            </a:extLst>
          </p:cNvPr>
          <p:cNvCxnSpPr/>
          <p:nvPr/>
        </p:nvCxnSpPr>
        <p:spPr>
          <a:xfrm>
            <a:off x="7197656" y="1349561"/>
            <a:ext cx="0" cy="160138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3FB8BD43-9302-5E67-A841-75FED15134AD}"/>
              </a:ext>
            </a:extLst>
          </p:cNvPr>
          <p:cNvSpPr txBox="1"/>
          <p:nvPr/>
        </p:nvSpPr>
        <p:spPr>
          <a:xfrm>
            <a:off x="3689508" y="380451"/>
            <a:ext cx="4812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FACULTIES, INSTITUTES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&amp; 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SCHOOLS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E420514-8349-1A1B-9A3F-6B168007CB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7354" y="1127134"/>
            <a:ext cx="1869925" cy="140244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B1458EC-5C66-F0F9-4420-62802FE059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812" y="4146835"/>
            <a:ext cx="2240655" cy="183326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0E08D33-787E-238C-377E-FC03D5935A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446" y="877902"/>
            <a:ext cx="2201960" cy="146797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F2804A-8954-BAF8-BDE1-5C54DECC54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2677" y="3954983"/>
            <a:ext cx="2167890" cy="1445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9FF816-551A-C80D-5C25-7161EBB7216E}"/>
              </a:ext>
            </a:extLst>
          </p:cNvPr>
          <p:cNvSpPr txBox="1"/>
          <p:nvPr/>
        </p:nvSpPr>
        <p:spPr>
          <a:xfrm>
            <a:off x="9322469" y="602190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as of January 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827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7322AA59-F855-15C1-60E6-7EA0693807BD}"/>
              </a:ext>
            </a:extLst>
          </p:cNvPr>
          <p:cNvSpPr txBox="1"/>
          <p:nvPr/>
        </p:nvSpPr>
        <p:spPr>
          <a:xfrm>
            <a:off x="4013689" y="493973"/>
            <a:ext cx="4152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INTERNATIONAL ACCREDITATION: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ACADEMIC PROGRAMMES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27DBE0-8B28-F6BC-232F-F81C9636C785}"/>
              </a:ext>
            </a:extLst>
          </p:cNvPr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as of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2026</a:t>
            </a:r>
            <a:endParaRPr lang="en-MY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35C9E6-1923-9ADD-7E31-306A16D649A7}"/>
              </a:ext>
            </a:extLst>
          </p:cNvPr>
          <p:cNvGrpSpPr/>
          <p:nvPr/>
        </p:nvGrpSpPr>
        <p:grpSpPr>
          <a:xfrm>
            <a:off x="655138" y="1533876"/>
            <a:ext cx="10881727" cy="3790248"/>
            <a:chOff x="871100" y="1677862"/>
            <a:chExt cx="10054958" cy="350227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83A0238-D378-93FF-6DD8-D7B4979C455B}"/>
                </a:ext>
              </a:extLst>
            </p:cNvPr>
            <p:cNvSpPr/>
            <p:nvPr/>
          </p:nvSpPr>
          <p:spPr>
            <a:xfrm>
              <a:off x="3427827" y="1677864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9F974C7-B19A-2A75-D5CC-BCDD8A3AAD5B}"/>
                </a:ext>
              </a:extLst>
            </p:cNvPr>
            <p:cNvSpPr/>
            <p:nvPr/>
          </p:nvSpPr>
          <p:spPr>
            <a:xfrm>
              <a:off x="5987575" y="1677863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AFC2A60-1E20-9208-C3C9-1349E7DE90CD}"/>
                </a:ext>
              </a:extLst>
            </p:cNvPr>
            <p:cNvSpPr/>
            <p:nvPr/>
          </p:nvSpPr>
          <p:spPr>
            <a:xfrm>
              <a:off x="8547324" y="1677863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B085BE1-4F01-073B-5B8A-D5E81A61ACC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16374" y="1995503"/>
              <a:ext cx="1573279" cy="5244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335125-CB5A-997D-6804-217697DF8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353" y="1839960"/>
              <a:ext cx="1328803" cy="8187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79A7C3E-A4F8-EBDD-B0F3-D02A1B00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8320" y="2019147"/>
              <a:ext cx="1695116" cy="539612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B14E1C1-C4DC-E4ED-895B-6D550FCAC582}"/>
                </a:ext>
              </a:extLst>
            </p:cNvPr>
            <p:cNvSpPr/>
            <p:nvPr/>
          </p:nvSpPr>
          <p:spPr>
            <a:xfrm>
              <a:off x="900886" y="3520262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565523E-85EC-D666-5C7C-ED2676DCBA54}"/>
                </a:ext>
              </a:extLst>
            </p:cNvPr>
            <p:cNvSpPr/>
            <p:nvPr/>
          </p:nvSpPr>
          <p:spPr>
            <a:xfrm>
              <a:off x="3422321" y="3500350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8FBA53C-8B3B-A970-7295-F3F22AA716E0}"/>
                </a:ext>
              </a:extLst>
            </p:cNvPr>
            <p:cNvSpPr/>
            <p:nvPr/>
          </p:nvSpPr>
          <p:spPr>
            <a:xfrm>
              <a:off x="5987575" y="3520262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B42F4B69-88A2-101C-59C2-143C6FE30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374" y="3569095"/>
              <a:ext cx="1590622" cy="1060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810D99EA-18E9-8C18-B8A9-78B27CFE9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185" y="3907974"/>
              <a:ext cx="1921144" cy="54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2E394809-DC80-BA1E-5108-DBFE27705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6689541" y="3459862"/>
              <a:ext cx="977244" cy="97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A4904D-F8DE-8C84-957F-F91A9D758728}"/>
                </a:ext>
              </a:extLst>
            </p:cNvPr>
            <p:cNvSpPr txBox="1"/>
            <p:nvPr/>
          </p:nvSpPr>
          <p:spPr>
            <a:xfrm>
              <a:off x="3439422" y="2678606"/>
              <a:ext cx="23671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AACSB Accredited</a:t>
              </a:r>
            </a:p>
            <a:p>
              <a:pPr algn="ctr"/>
              <a:r>
                <a:rPr lang="en-MY" sz="1200" b="0" i="0" u="none" strike="noStrike" baseline="0" dirty="0">
                  <a:latin typeface="Helvetica" pitchFamily="2" charset="0"/>
                </a:rPr>
                <a:t>(Association to Advance Collegiate</a:t>
              </a:r>
              <a:r>
                <a:rPr lang="ar-SA" sz="12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200" b="0" i="0" u="none" strike="noStrike" baseline="0" dirty="0">
                  <a:latin typeface="Helvetica" pitchFamily="2" charset="0"/>
                </a:rPr>
                <a:t>Schools of</a:t>
              </a:r>
              <a:r>
                <a:rPr lang="ar-SA" sz="12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200" b="0" i="0" u="none" strike="noStrike" baseline="0" dirty="0">
                  <a:latin typeface="Helvetica" pitchFamily="2" charset="0"/>
                </a:rPr>
                <a:t>Business)</a:t>
              </a:r>
              <a:endParaRPr lang="en-MY" sz="12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BE00745-2D74-F6DC-A147-7975ABA19AD7}"/>
                </a:ext>
              </a:extLst>
            </p:cNvPr>
            <p:cNvSpPr txBox="1"/>
            <p:nvPr/>
          </p:nvSpPr>
          <p:spPr>
            <a:xfrm>
              <a:off x="6047667" y="2678606"/>
              <a:ext cx="22585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EQUIS Accredited</a:t>
              </a:r>
            </a:p>
            <a:p>
              <a:pPr algn="ctr"/>
              <a:r>
                <a:rPr lang="en-US" sz="1200" i="0" u="none" strike="noStrike" baseline="0" dirty="0">
                  <a:latin typeface="Helvetica-Bold"/>
                </a:rPr>
                <a:t>(EFMD Quality Improvement System)</a:t>
              </a:r>
              <a:endParaRPr lang="en-MY" sz="12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DA26E1-F6CC-9105-0AC8-5E3334326351}"/>
                </a:ext>
              </a:extLst>
            </p:cNvPr>
            <p:cNvSpPr txBox="1"/>
            <p:nvPr/>
          </p:nvSpPr>
          <p:spPr>
            <a:xfrm>
              <a:off x="8596603" y="2672345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International Engineering Alliance (IEA)</a:t>
              </a:r>
              <a:endParaRPr lang="en-MY" sz="12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F82A9E1-7FE0-77D9-F900-BD6CF6016B95}"/>
                </a:ext>
              </a:extLst>
            </p:cNvPr>
            <p:cNvSpPr txBox="1"/>
            <p:nvPr/>
          </p:nvSpPr>
          <p:spPr>
            <a:xfrm>
              <a:off x="912482" y="4761092"/>
              <a:ext cx="22585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Royal Society of Chemistry</a:t>
              </a:r>
              <a:endParaRPr lang="en-MY" sz="12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D6BEED0-A63E-B4E0-ED05-8CD644DE6EA0}"/>
                </a:ext>
              </a:extLst>
            </p:cNvPr>
            <p:cNvSpPr txBox="1"/>
            <p:nvPr/>
          </p:nvSpPr>
          <p:spPr>
            <a:xfrm>
              <a:off x="3482412" y="4661335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The Institute of Food Technologists (IFT)</a:t>
              </a:r>
              <a:endParaRPr lang="en-MY" sz="1200" dirty="0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A10D74C-1C4D-4F38-5AE5-F05ADFB6C49E}"/>
                </a:ext>
              </a:extLst>
            </p:cNvPr>
            <p:cNvSpPr/>
            <p:nvPr/>
          </p:nvSpPr>
          <p:spPr>
            <a:xfrm>
              <a:off x="895190" y="1677862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43" name="Picture 2" descr="AMBA | Lingnan College,Sun Yat-sen University International Education">
              <a:extLst>
                <a:ext uri="{FF2B5EF4-FFF2-40B4-BE49-F238E27FC236}">
                  <a16:creationId xmlns:a16="http://schemas.microsoft.com/office/drawing/2014/main" id="{5A2A9BA9-2DCA-6C60-8DEE-9287CE48F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942" y="2019147"/>
              <a:ext cx="1577454" cy="47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9F50196-5EED-F2D2-0AAE-986E0AA384CD}"/>
                </a:ext>
              </a:extLst>
            </p:cNvPr>
            <p:cNvSpPr txBox="1"/>
            <p:nvPr/>
          </p:nvSpPr>
          <p:spPr>
            <a:xfrm>
              <a:off x="871100" y="2685459"/>
              <a:ext cx="23671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Association of MBAs </a:t>
              </a:r>
            </a:p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(AMBA)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D72C097-0636-5271-D906-8918ABE945E0}"/>
              </a:ext>
            </a:extLst>
          </p:cNvPr>
          <p:cNvSpPr txBox="1"/>
          <p:nvPr/>
        </p:nvSpPr>
        <p:spPr>
          <a:xfrm>
            <a:off x="6010180" y="4366839"/>
            <a:ext cx="2938593" cy="1169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latin typeface="Helvetica-Bold"/>
              </a:rPr>
              <a:t>Community for Environmental Disciplines in Higher Education (CEDHE),</a:t>
            </a:r>
          </a:p>
          <a:p>
            <a:pPr algn="ctr"/>
            <a:r>
              <a:rPr lang="en-US" sz="1100" dirty="0">
                <a:latin typeface="Helvetica-Bold"/>
              </a:rPr>
              <a:t>the education committee of the Institution </a:t>
            </a:r>
          </a:p>
          <a:p>
            <a:pPr algn="ctr"/>
            <a:r>
              <a:rPr lang="en-US" sz="1100" dirty="0">
                <a:latin typeface="Helvetica-Bold"/>
              </a:rPr>
              <a:t>of Environmental Sciences (IES)</a:t>
            </a:r>
            <a:endParaRPr lang="en-MY" sz="1100" dirty="0">
              <a:latin typeface="Helvetica-Bold"/>
            </a:endParaRPr>
          </a:p>
          <a:p>
            <a:pPr algn="ctr"/>
            <a:r>
              <a:rPr lang="en-US" sz="1200" b="1" i="0" u="none" strike="noStrike" baseline="0" dirty="0">
                <a:latin typeface="Helvetica-Bold"/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2AE254-499A-2AD9-3DEA-F0CE6265BDE9}"/>
              </a:ext>
            </a:extLst>
          </p:cNvPr>
          <p:cNvSpPr/>
          <p:nvPr/>
        </p:nvSpPr>
        <p:spPr>
          <a:xfrm>
            <a:off x="8962540" y="3527768"/>
            <a:ext cx="2574325" cy="17963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F66F79-4F05-E52D-3DF1-72D524E421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2356" y="3680383"/>
            <a:ext cx="2501854" cy="6676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F5CC54-2554-EAE3-A35D-EC8638F7FF98}"/>
              </a:ext>
            </a:extLst>
          </p:cNvPr>
          <p:cNvSpPr txBox="1"/>
          <p:nvPr/>
        </p:nvSpPr>
        <p:spPr>
          <a:xfrm>
            <a:off x="9015540" y="4508312"/>
            <a:ext cx="244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latin typeface="Helvetica-Bold"/>
              </a:rPr>
              <a:t>Indonesian Accreditation Agency for Higher</a:t>
            </a:r>
          </a:p>
          <a:p>
            <a:pPr algn="ctr"/>
            <a:r>
              <a:rPr lang="en-US" sz="1200" b="1" i="0" u="none" strike="noStrike" baseline="0" dirty="0">
                <a:latin typeface="Helvetica-Bold"/>
              </a:rPr>
              <a:t>Education in Health (IAAHEH)</a:t>
            </a:r>
            <a:endParaRPr lang="en-MY" sz="1200" dirty="0"/>
          </a:p>
        </p:txBody>
      </p:sp>
    </p:spTree>
    <p:extLst>
      <p:ext uri="{BB962C8B-B14F-4D97-AF65-F5344CB8AC3E}">
        <p14:creationId xmlns:p14="http://schemas.microsoft.com/office/powerpoint/2010/main" val="193535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AB7F072-EDD3-8806-48A8-B2E9349D5E48}"/>
              </a:ext>
            </a:extLst>
          </p:cNvPr>
          <p:cNvSpPr txBox="1"/>
          <p:nvPr/>
        </p:nvSpPr>
        <p:spPr>
          <a:xfrm>
            <a:off x="4729297" y="87627"/>
            <a:ext cx="666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INTERNATIONAL COLLABORATIVE PROGRAMMES </a:t>
            </a:r>
            <a:r>
              <a:rPr lang="en-US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(ICP)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1175B3-8B31-AEF3-070E-7882B2F74A66}"/>
              </a:ext>
            </a:extLst>
          </p:cNvPr>
          <p:cNvSpPr txBox="1"/>
          <p:nvPr/>
        </p:nvSpPr>
        <p:spPr>
          <a:xfrm>
            <a:off x="9374067" y="6031012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as of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January 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EAC153CC-2DE5-0016-A660-ED946C9971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11" y="4936366"/>
            <a:ext cx="3009279" cy="1038201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753582C-980A-03CE-95C0-E00F71056586}"/>
              </a:ext>
            </a:extLst>
          </p:cNvPr>
          <p:cNvSpPr/>
          <p:nvPr/>
        </p:nvSpPr>
        <p:spPr>
          <a:xfrm>
            <a:off x="1149919" y="2217295"/>
            <a:ext cx="245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Collaborative </a:t>
            </a:r>
            <a:r>
              <a:rPr lang="en-US" altLang="ms-MY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Programmes</a:t>
            </a:r>
            <a:endParaRPr lang="en-US" altLang="ms-MY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+mn-ea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21F7175-BF87-5EBB-BFDA-EC8A573B85DA}"/>
              </a:ext>
            </a:extLst>
          </p:cNvPr>
          <p:cNvSpPr/>
          <p:nvPr/>
        </p:nvSpPr>
        <p:spPr>
          <a:xfrm>
            <a:off x="1616183" y="5091653"/>
            <a:ext cx="1522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International Institutions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BF1CFCF-BFD3-1461-8C8C-A46E567AC1C2}"/>
              </a:ext>
            </a:extLst>
          </p:cNvPr>
          <p:cNvSpPr/>
          <p:nvPr/>
        </p:nvSpPr>
        <p:spPr>
          <a:xfrm>
            <a:off x="2139702" y="4008534"/>
            <a:ext cx="475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9</a:t>
            </a:r>
            <a:endParaRPr lang="en-US" sz="7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E238405-CAF9-8740-9D9D-DDB16D26D42E}"/>
              </a:ext>
            </a:extLst>
          </p:cNvPr>
          <p:cNvSpPr/>
          <p:nvPr/>
        </p:nvSpPr>
        <p:spPr>
          <a:xfrm>
            <a:off x="1552656" y="1163668"/>
            <a:ext cx="1522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15</a:t>
            </a:r>
          </a:p>
        </p:txBody>
      </p:sp>
      <p:sp>
        <p:nvSpPr>
          <p:cNvPr id="62" name="Down Arrow 55">
            <a:extLst>
              <a:ext uri="{FF2B5EF4-FFF2-40B4-BE49-F238E27FC236}">
                <a16:creationId xmlns:a16="http://schemas.microsoft.com/office/drawing/2014/main" id="{B51E0348-D7E1-A91E-883D-E4300FA76141}"/>
              </a:ext>
            </a:extLst>
          </p:cNvPr>
          <p:cNvSpPr/>
          <p:nvPr/>
        </p:nvSpPr>
        <p:spPr>
          <a:xfrm>
            <a:off x="2047750" y="3067636"/>
            <a:ext cx="609062" cy="76531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Graphic 137">
            <a:extLst>
              <a:ext uri="{FF2B5EF4-FFF2-40B4-BE49-F238E27FC236}">
                <a16:creationId xmlns:a16="http://schemas.microsoft.com/office/drawing/2014/main" id="{F2E2159A-D9DB-C758-CE41-EED1484FCD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6878" y="3789393"/>
            <a:ext cx="3009279" cy="1038201"/>
          </a:xfrm>
          <a:prstGeom prst="rect">
            <a:avLst/>
          </a:prstGeom>
        </p:spPr>
      </p:pic>
      <p:sp>
        <p:nvSpPr>
          <p:cNvPr id="139" name="TextBox 1">
            <a:extLst>
              <a:ext uri="{FF2B5EF4-FFF2-40B4-BE49-F238E27FC236}">
                <a16:creationId xmlns:a16="http://schemas.microsoft.com/office/drawing/2014/main" id="{C1653E14-93E9-FBF0-AFF5-5E9A3A689B18}"/>
              </a:ext>
            </a:extLst>
          </p:cNvPr>
          <p:cNvSpPr txBox="1"/>
          <p:nvPr/>
        </p:nvSpPr>
        <p:spPr>
          <a:xfrm>
            <a:off x="5923508" y="40219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UNIVERSITAS BRAWIJAYA</a:t>
            </a: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INDONESIA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C405DB4B-1AC8-27A7-2283-31DB698CB3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1630" b="-10794"/>
          <a:stretch>
            <a:fillRect/>
          </a:stretch>
        </p:blipFill>
        <p:spPr>
          <a:xfrm>
            <a:off x="5115599" y="3951816"/>
            <a:ext cx="656380" cy="713354"/>
          </a:xfrm>
          <a:prstGeom prst="rect">
            <a:avLst/>
          </a:prstGeom>
        </p:spPr>
      </p:pic>
      <p:pic>
        <p:nvPicPr>
          <p:cNvPr id="141" name="Graphic 140">
            <a:extLst>
              <a:ext uri="{FF2B5EF4-FFF2-40B4-BE49-F238E27FC236}">
                <a16:creationId xmlns:a16="http://schemas.microsoft.com/office/drawing/2014/main" id="{433E0CBF-3BE3-36C3-8760-70A3F32B8A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11" y="2665982"/>
            <a:ext cx="3009279" cy="1038201"/>
          </a:xfrm>
          <a:prstGeom prst="rect">
            <a:avLst/>
          </a:prstGeom>
        </p:spPr>
      </p:pic>
      <p:pic>
        <p:nvPicPr>
          <p:cNvPr id="144" name="Graphic 143">
            <a:extLst>
              <a:ext uri="{FF2B5EF4-FFF2-40B4-BE49-F238E27FC236}">
                <a16:creationId xmlns:a16="http://schemas.microsoft.com/office/drawing/2014/main" id="{0B1DA184-7A74-21B1-5884-0397FD599A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3773462"/>
            <a:ext cx="3009279" cy="1038201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DEBEB07B-2E47-AE60-C2C6-4C9AF034B1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2663428"/>
            <a:ext cx="3009279" cy="1038201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F6F932E2-0760-6238-E536-2232544FB6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4866633"/>
            <a:ext cx="3009279" cy="1038201"/>
          </a:xfrm>
          <a:prstGeom prst="rect">
            <a:avLst/>
          </a:prstGeom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id="{E1AD0E52-198F-B408-9EDA-23D53D9B2E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1588093"/>
            <a:ext cx="3009279" cy="1038201"/>
          </a:xfrm>
          <a:prstGeom prst="rect">
            <a:avLst/>
          </a:prstGeom>
        </p:spPr>
      </p:pic>
      <p:sp>
        <p:nvSpPr>
          <p:cNvPr id="154" name="TextBox 1">
            <a:extLst>
              <a:ext uri="{FF2B5EF4-FFF2-40B4-BE49-F238E27FC236}">
                <a16:creationId xmlns:a16="http://schemas.microsoft.com/office/drawing/2014/main" id="{60B76175-9694-70CB-6D01-1FD493CF0D9C}"/>
              </a:ext>
            </a:extLst>
          </p:cNvPr>
          <p:cNvSpPr txBox="1"/>
          <p:nvPr/>
        </p:nvSpPr>
        <p:spPr>
          <a:xfrm>
            <a:off x="9515278" y="17444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SHARIF UNIVERSITY OF </a:t>
            </a: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IRAN</a:t>
            </a: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Master I </a:t>
            </a:r>
          </a:p>
          <a:p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56" name="Graphic 155">
            <a:extLst>
              <a:ext uri="{FF2B5EF4-FFF2-40B4-BE49-F238E27FC236}">
                <a16:creationId xmlns:a16="http://schemas.microsoft.com/office/drawing/2014/main" id="{DCA1A7AB-E5FE-F8B8-4FD0-219C0EC08E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6878" y="1605731"/>
            <a:ext cx="3009279" cy="1038201"/>
          </a:xfrm>
          <a:prstGeom prst="rect">
            <a:avLst/>
          </a:prstGeom>
        </p:spPr>
      </p:pic>
      <p:sp>
        <p:nvSpPr>
          <p:cNvPr id="157" name="TextBox 1">
            <a:extLst>
              <a:ext uri="{FF2B5EF4-FFF2-40B4-BE49-F238E27FC236}">
                <a16:creationId xmlns:a16="http://schemas.microsoft.com/office/drawing/2014/main" id="{33D027D9-8E9E-0DD0-78BB-4DCD94A71C93}"/>
              </a:ext>
            </a:extLst>
          </p:cNvPr>
          <p:cNvSpPr txBox="1"/>
          <p:nvPr/>
        </p:nvSpPr>
        <p:spPr>
          <a:xfrm>
            <a:off x="5923508" y="1771804"/>
            <a:ext cx="2804811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KYUSHU INSTITUTE OF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JAPAN</a:t>
            </a: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Programme (s) Double Master l </a:t>
            </a: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Double PhD</a:t>
            </a:r>
          </a:p>
          <a:p>
            <a:endParaRPr lang="en-MY" sz="10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MY" sz="10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59" name="Graphic 158">
            <a:extLst>
              <a:ext uri="{FF2B5EF4-FFF2-40B4-BE49-F238E27FC236}">
                <a16:creationId xmlns:a16="http://schemas.microsoft.com/office/drawing/2014/main" id="{4B5C73CB-9CBB-EA01-69C4-AF17587CA3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6050" y="522407"/>
            <a:ext cx="3009279" cy="1038201"/>
          </a:xfrm>
          <a:prstGeom prst="rect">
            <a:avLst/>
          </a:prstGeom>
        </p:spPr>
      </p:pic>
      <p:sp>
        <p:nvSpPr>
          <p:cNvPr id="160" name="TextBox 1">
            <a:extLst>
              <a:ext uri="{FF2B5EF4-FFF2-40B4-BE49-F238E27FC236}">
                <a16:creationId xmlns:a16="http://schemas.microsoft.com/office/drawing/2014/main" id="{22C1629C-88C3-E740-E911-2F79ABB76CF7}"/>
              </a:ext>
            </a:extLst>
          </p:cNvPr>
          <p:cNvSpPr txBox="1"/>
          <p:nvPr/>
        </p:nvSpPr>
        <p:spPr>
          <a:xfrm>
            <a:off x="7452680" y="745433"/>
            <a:ext cx="2804811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 OF NEWCASTLE,</a:t>
            </a: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AUSTRALIA</a:t>
            </a: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296DC197-2F79-1BE7-A506-69E862FA16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961" y="887480"/>
            <a:ext cx="716505" cy="251970"/>
          </a:xfrm>
          <a:prstGeom prst="rect">
            <a:avLst/>
          </a:prstGeom>
        </p:spPr>
      </p:pic>
      <p:pic>
        <p:nvPicPr>
          <p:cNvPr id="163" name="Picture 162" descr="A logo of a company&#10;&#10;AI-generated content may be incorrect.">
            <a:extLst>
              <a:ext uri="{FF2B5EF4-FFF2-40B4-BE49-F238E27FC236}">
                <a16:creationId xmlns:a16="http://schemas.microsoft.com/office/drawing/2014/main" id="{CD103546-6A5D-E38D-8564-779066C5E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636" y="1883703"/>
            <a:ext cx="540938" cy="483274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AF686B92-E8D2-CAF5-3C46-885FC062E6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922" y="1771513"/>
            <a:ext cx="623730" cy="623731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43616B23-FFCC-8383-29F5-EF1EFF79A4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205" y="2849619"/>
            <a:ext cx="643043" cy="646717"/>
          </a:xfrm>
          <a:prstGeom prst="rect">
            <a:avLst/>
          </a:prstGeom>
        </p:spPr>
      </p:pic>
      <p:sp>
        <p:nvSpPr>
          <p:cNvPr id="166" name="TextBox 1">
            <a:extLst>
              <a:ext uri="{FF2B5EF4-FFF2-40B4-BE49-F238E27FC236}">
                <a16:creationId xmlns:a16="http://schemas.microsoft.com/office/drawing/2014/main" id="{E5AA8659-CD13-3A0C-E9CE-7176A6BD11EC}"/>
              </a:ext>
            </a:extLst>
          </p:cNvPr>
          <p:cNvSpPr txBox="1"/>
          <p:nvPr/>
        </p:nvSpPr>
        <p:spPr>
          <a:xfrm>
            <a:off x="5909969" y="2909859"/>
            <a:ext cx="2053840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MAEJO UNIVERSITY, </a:t>
            </a:r>
          </a:p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</a:p>
          <a:p>
            <a:r>
              <a:rPr lang="en-MY" sz="1100" dirty="0"/>
              <a:t>Programme (s) Dual PhD</a:t>
            </a:r>
            <a:endParaRPr lang="en-US" alt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68ECA88B-3A66-0FF1-1B9D-F70561E5EB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71231" b="-16007"/>
          <a:stretch>
            <a:fillRect/>
          </a:stretch>
        </p:blipFill>
        <p:spPr>
          <a:xfrm>
            <a:off x="8734635" y="2834126"/>
            <a:ext cx="743019" cy="778985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768A598A-2084-D6CA-C813-4E26B57D3518}"/>
              </a:ext>
            </a:extLst>
          </p:cNvPr>
          <p:cNvSpPr txBox="1"/>
          <p:nvPr/>
        </p:nvSpPr>
        <p:spPr>
          <a:xfrm>
            <a:off x="9506655" y="2917647"/>
            <a:ext cx="2999436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IPB UNIVERSITY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42776EB-6115-302F-7B3F-FE944AC5D132}"/>
              </a:ext>
            </a:extLst>
          </p:cNvPr>
          <p:cNvSpPr txBox="1"/>
          <p:nvPr/>
        </p:nvSpPr>
        <p:spPr>
          <a:xfrm>
            <a:off x="5949921" y="5147771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ISLAMIC AZAD UNIVERSITY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OF ISFAHAN, IRAN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71E384E1-3DEB-63D2-E325-24562621C0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-17473" r="55985"/>
          <a:stretch>
            <a:fillRect/>
          </a:stretch>
        </p:blipFill>
        <p:spPr>
          <a:xfrm>
            <a:off x="8770959" y="3870867"/>
            <a:ext cx="655491" cy="693636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68ED86BF-0583-F29B-9F89-0E561BEFFFE8}"/>
              </a:ext>
            </a:extLst>
          </p:cNvPr>
          <p:cNvSpPr txBox="1"/>
          <p:nvPr/>
        </p:nvSpPr>
        <p:spPr>
          <a:xfrm>
            <a:off x="9515278" y="3938619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KASETSART UNIVERSITY, </a:t>
            </a: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98C4E857-A989-B9D4-9F94-ABD3709557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7312" y="5181039"/>
            <a:ext cx="476811" cy="476811"/>
          </a:xfrm>
          <a:prstGeom prst="rect">
            <a:avLst/>
          </a:prstGeom>
        </p:spPr>
      </p:pic>
      <p:pic>
        <p:nvPicPr>
          <p:cNvPr id="174" name="Picture 5">
            <a:extLst>
              <a:ext uri="{FF2B5EF4-FFF2-40B4-BE49-F238E27FC236}">
                <a16:creationId xmlns:a16="http://schemas.microsoft.com/office/drawing/2014/main" id="{99A64A97-74B2-B4F0-A163-DD3FCCAE4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1"/>
          <a:stretch>
            <a:fillRect/>
          </a:stretch>
        </p:blipFill>
        <p:spPr bwMode="auto">
          <a:xfrm>
            <a:off x="8686712" y="4588488"/>
            <a:ext cx="786085" cy="15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TextBox 1">
            <a:extLst>
              <a:ext uri="{FF2B5EF4-FFF2-40B4-BE49-F238E27FC236}">
                <a16:creationId xmlns:a16="http://schemas.microsoft.com/office/drawing/2014/main" id="{99961361-F5B6-CAEF-EDF4-092B6432B1E2}"/>
              </a:ext>
            </a:extLst>
          </p:cNvPr>
          <p:cNvSpPr txBox="1"/>
          <p:nvPr/>
        </p:nvSpPr>
        <p:spPr>
          <a:xfrm>
            <a:off x="9515278" y="5045449"/>
            <a:ext cx="2677257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NATIONAL TAIWAN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UNIVERSITY, TAIWAN</a:t>
            </a:r>
          </a:p>
          <a:p>
            <a:r>
              <a:rPr lang="en-MY" sz="1100" dirty="0"/>
              <a:t>Programme (s) 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778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>
            <a:extLst>
              <a:ext uri="{FF2B5EF4-FFF2-40B4-BE49-F238E27FC236}">
                <a16:creationId xmlns:a16="http://schemas.microsoft.com/office/drawing/2014/main" id="{303DAA64-6D57-0F50-78E8-F71A2DF9FB9D}"/>
              </a:ext>
            </a:extLst>
          </p:cNvPr>
          <p:cNvSpPr txBox="1"/>
          <p:nvPr/>
        </p:nvSpPr>
        <p:spPr>
          <a:xfrm>
            <a:off x="4183714" y="269787"/>
            <a:ext cx="3824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STRATEGIC 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D6960-E0AF-1E2C-7940-99DA9721B679}"/>
              </a:ext>
            </a:extLst>
          </p:cNvPr>
          <p:cNvSpPr txBox="1"/>
          <p:nvPr/>
        </p:nvSpPr>
        <p:spPr>
          <a:xfrm>
            <a:off x="9276528" y="810103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as of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649113-48BB-78A0-DD9E-97DBD869377A}"/>
              </a:ext>
            </a:extLst>
          </p:cNvPr>
          <p:cNvGrpSpPr/>
          <p:nvPr/>
        </p:nvGrpSpPr>
        <p:grpSpPr>
          <a:xfrm>
            <a:off x="3581315" y="1159136"/>
            <a:ext cx="7357275" cy="3911719"/>
            <a:chOff x="3984829" y="1246615"/>
            <a:chExt cx="7841121" cy="416897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3EACFD-2F3E-E605-6911-523603C0E95D}"/>
                </a:ext>
              </a:extLst>
            </p:cNvPr>
            <p:cNvSpPr txBox="1"/>
            <p:nvPr/>
          </p:nvSpPr>
          <p:spPr>
            <a:xfrm>
              <a:off x="3984829" y="1345030"/>
              <a:ext cx="1326639" cy="328019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America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BD25B5-C79D-CBF7-6C49-FB51D1E2CCB0}"/>
                </a:ext>
              </a:extLst>
            </p:cNvPr>
            <p:cNvSpPr txBox="1"/>
            <p:nvPr/>
          </p:nvSpPr>
          <p:spPr>
            <a:xfrm>
              <a:off x="10399116" y="4857966"/>
              <a:ext cx="718501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81FF5E-E175-A1FC-8AD3-0D37B132FF1C}"/>
                </a:ext>
              </a:extLst>
            </p:cNvPr>
            <p:cNvSpPr txBox="1"/>
            <p:nvPr/>
          </p:nvSpPr>
          <p:spPr>
            <a:xfrm>
              <a:off x="6563737" y="4674273"/>
              <a:ext cx="1326639" cy="328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Africa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83D156-482C-4E2F-7B80-315A815FBED8}"/>
                </a:ext>
              </a:extLst>
            </p:cNvPr>
            <p:cNvSpPr txBox="1"/>
            <p:nvPr/>
          </p:nvSpPr>
          <p:spPr>
            <a:xfrm>
              <a:off x="9732702" y="1737194"/>
              <a:ext cx="1465223" cy="328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Asia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CC9D61-F328-CA0B-8ABF-69053C5953BA}"/>
                </a:ext>
              </a:extLst>
            </p:cNvPr>
            <p:cNvSpPr txBox="1"/>
            <p:nvPr/>
          </p:nvSpPr>
          <p:spPr>
            <a:xfrm>
              <a:off x="8247954" y="1702579"/>
              <a:ext cx="759777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FD3E25-C56D-33D1-B0E2-1507E2E03446}"/>
                </a:ext>
              </a:extLst>
            </p:cNvPr>
            <p:cNvSpPr txBox="1"/>
            <p:nvPr/>
          </p:nvSpPr>
          <p:spPr>
            <a:xfrm>
              <a:off x="10816094" y="1612046"/>
              <a:ext cx="1009856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163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8FBB0D-C44B-BB44-8885-E64C442FC0F6}"/>
                </a:ext>
              </a:extLst>
            </p:cNvPr>
            <p:cNvSpPr txBox="1"/>
            <p:nvPr/>
          </p:nvSpPr>
          <p:spPr>
            <a:xfrm>
              <a:off x="7775521" y="4559466"/>
              <a:ext cx="718501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3FCBCB-A1C8-4DDC-788D-2E7312C008AE}"/>
                </a:ext>
              </a:extLst>
            </p:cNvPr>
            <p:cNvSpPr txBox="1"/>
            <p:nvPr/>
          </p:nvSpPr>
          <p:spPr>
            <a:xfrm>
              <a:off x="5138934" y="1246615"/>
              <a:ext cx="759777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480D98-70C1-CCA5-0330-9392E10EC3AB}"/>
                </a:ext>
              </a:extLst>
            </p:cNvPr>
            <p:cNvSpPr txBox="1"/>
            <p:nvPr/>
          </p:nvSpPr>
          <p:spPr>
            <a:xfrm>
              <a:off x="9164043" y="4981396"/>
              <a:ext cx="1326639" cy="328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Oceania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F93876-B011-C7DA-C8C5-C9E6098B21D4}"/>
                </a:ext>
              </a:extLst>
            </p:cNvPr>
            <p:cNvSpPr txBox="1"/>
            <p:nvPr/>
          </p:nvSpPr>
          <p:spPr>
            <a:xfrm>
              <a:off x="7011483" y="1812192"/>
              <a:ext cx="1465222" cy="328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Europe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AB7BD99-8582-8E11-790B-C0551D77CA61}"/>
              </a:ext>
            </a:extLst>
          </p:cNvPr>
          <p:cNvSpPr txBox="1"/>
          <p:nvPr/>
        </p:nvSpPr>
        <p:spPr>
          <a:xfrm>
            <a:off x="832375" y="1356843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215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73DAF5AF-C1F4-37F9-4FEA-0EC749543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71" y="643446"/>
            <a:ext cx="24443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" pitchFamily="2" charset="0"/>
              </a:rPr>
              <a:t>International 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Helvetica" pitchFamily="2" charset="0"/>
              </a:rPr>
              <a:t>MoA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F9BA9-5EE1-6CAC-440B-AF3093E57312}"/>
              </a:ext>
            </a:extLst>
          </p:cNvPr>
          <p:cNvSpPr txBox="1"/>
          <p:nvPr/>
        </p:nvSpPr>
        <p:spPr>
          <a:xfrm>
            <a:off x="736971" y="1940823"/>
            <a:ext cx="2566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>
                <a:latin typeface="Montserrat" panose="00000500000000000000" pitchFamily="2" charset="0"/>
              </a:rPr>
              <a:t>Numbers of Collaboration by Continent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2E1118-3821-DE47-40A5-738B95E4CA31}"/>
              </a:ext>
            </a:extLst>
          </p:cNvPr>
          <p:cNvSpPr txBox="1"/>
          <p:nvPr/>
        </p:nvSpPr>
        <p:spPr>
          <a:xfrm>
            <a:off x="832375" y="5529709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263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4D8374DA-4D52-76C9-F45E-87A74FB3C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71" y="4830643"/>
            <a:ext cx="25668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" pitchFamily="2" charset="0"/>
              </a:rPr>
              <a:t>Domestic 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Helvetica" pitchFamily="2" charset="0"/>
              </a:rPr>
              <a:t>MoA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Helvetica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112295-1276-8046-FBCB-37469E83BB85}"/>
              </a:ext>
            </a:extLst>
          </p:cNvPr>
          <p:cNvSpPr/>
          <p:nvPr/>
        </p:nvSpPr>
        <p:spPr>
          <a:xfrm>
            <a:off x="2767822" y="5219600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160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64109245-D21D-FF30-934F-85FDF7669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452" y="5219599"/>
            <a:ext cx="133970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Industries </a:t>
            </a: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and NGO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99A570AB-47C9-3C29-EE13-87CF03384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452" y="5805697"/>
            <a:ext cx="1339701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</a:rPr>
              <a:t>Collaborations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C10C88-BCB7-3170-A65E-4A86643C2C94}"/>
              </a:ext>
            </a:extLst>
          </p:cNvPr>
          <p:cNvSpPr/>
          <p:nvPr/>
        </p:nvSpPr>
        <p:spPr>
          <a:xfrm>
            <a:off x="5322333" y="5219600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85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0E44657F-848F-8FEA-447C-7C8523052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963" y="5219600"/>
            <a:ext cx="18431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Government Agencies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16C8E3BF-28CD-70B8-CC06-591FDE8BA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963" y="5805697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</a:rPr>
              <a:t>Collaborations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05E26E-D0A8-858E-B75C-47EF1D5A4155}"/>
              </a:ext>
            </a:extLst>
          </p:cNvPr>
          <p:cNvSpPr/>
          <p:nvPr/>
        </p:nvSpPr>
        <p:spPr>
          <a:xfrm>
            <a:off x="8343898" y="5219600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18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09A283FE-3C93-BCB5-6E28-80501B149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6528" y="5219600"/>
            <a:ext cx="18431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Universities and</a:t>
            </a: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 Institute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68D42625-116A-8105-906A-F730FBEF8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6528" y="5805697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</a:rPr>
              <a:t>Collaborations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EA8632D6-03BD-61E7-77FF-937FDC075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970" y="2643258"/>
            <a:ext cx="33527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latin typeface="Helvetica" pitchFamily="2" charset="0"/>
              </a:rPr>
              <a:t>Total Domestic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latin typeface="Helvetica" pitchFamily="2" charset="0"/>
              </a:rPr>
              <a:t>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Helvetica" pitchFamily="2" charset="0"/>
              </a:rPr>
              <a:t>nd International Collaborations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3C3659-9B70-930E-29AC-A8B1BDD70004}"/>
              </a:ext>
            </a:extLst>
          </p:cNvPr>
          <p:cNvSpPr txBox="1"/>
          <p:nvPr/>
        </p:nvSpPr>
        <p:spPr>
          <a:xfrm>
            <a:off x="736970" y="3844733"/>
            <a:ext cx="3352799" cy="830997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478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72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28272</TotalTime>
  <Words>953</Words>
  <Application>Microsoft Office PowerPoint</Application>
  <PresentationFormat>Widescreen</PresentationFormat>
  <Paragraphs>266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Aptos</vt:lpstr>
      <vt:lpstr>Aptos Display</vt:lpstr>
      <vt:lpstr>Arial</vt:lpstr>
      <vt:lpstr>Helvetica</vt:lpstr>
      <vt:lpstr>Helvetica Light</vt:lpstr>
      <vt:lpstr>Helvetica Neue</vt:lpstr>
      <vt:lpstr>Helvetica Neue Light</vt:lpstr>
      <vt:lpstr>Helvetica Neue Medium</vt:lpstr>
      <vt:lpstr>Helvetica-Bold</vt:lpstr>
      <vt:lpstr>Montserrat</vt:lpstr>
      <vt:lpstr>Tahoma</vt:lpstr>
      <vt:lpstr>Office Theme</vt:lpstr>
      <vt:lpstr>Title: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Tajuk:</dc:title>
  <dc:creator>Coscomm UPM</dc:creator>
  <cp:lastModifiedBy>AISAHIDA BINTI MD. ALI</cp:lastModifiedBy>
  <cp:revision>104</cp:revision>
  <cp:lastPrinted>2026-04-01T08:54:10Z</cp:lastPrinted>
  <dcterms:created xsi:type="dcterms:W3CDTF">2024-04-26T03:03:38Z</dcterms:created>
  <dcterms:modified xsi:type="dcterms:W3CDTF">2026-05-06T07:41:25Z</dcterms:modified>
</cp:coreProperties>
</file>