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5" r:id="rId4"/>
    <p:sldId id="260" r:id="rId5"/>
    <p:sldId id="261" r:id="rId6"/>
    <p:sldId id="259" r:id="rId7"/>
    <p:sldId id="262" r:id="rId8"/>
    <p:sldId id="267" r:id="rId9"/>
    <p:sldId id="264" r:id="rId10"/>
    <p:sldId id="258" r:id="rId1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1B41"/>
    <a:srgbClr val="9E0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6" autoAdjust="0"/>
    <p:restoredTop sz="94702"/>
  </p:normalViewPr>
  <p:slideViewPr>
    <p:cSldViewPr snapToGrid="0">
      <p:cViewPr varScale="1">
        <p:scale>
          <a:sx n="105" d="100"/>
          <a:sy n="105" d="100"/>
        </p:scale>
        <p:origin x="9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648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918" y="1"/>
            <a:ext cx="3169647" cy="48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9D8D5-14EA-4B0F-B818-1A7DC8519BE2}" type="datetimeFigureOut">
              <a:rPr lang="en-MY" smtClean="0"/>
              <a:t>6/5/2026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61038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337" y="4621146"/>
            <a:ext cx="5852160" cy="377971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72"/>
            <a:ext cx="3169648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918" y="9120172"/>
            <a:ext cx="3169647" cy="48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318CB-7907-46F5-9A57-1425538AF06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8695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DF3ED-BA4A-9703-CB78-8223D6085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34813-BCF3-A08D-064B-65DAF05F7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B45FB-C229-D930-AE9B-3EC1A692F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357EE-CDBC-4D76-13BA-95564446F3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318CB-7907-46F5-9A57-1425538AF06D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651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7E2F-36CB-A5FE-8B73-BAEC490B2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80CD14-1F63-0807-E674-A05C535EA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F1161-7C79-A2E2-3C54-FBBF2D09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6EB55-63D0-3142-55EF-2EB025FF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341CD-73EA-580A-AD3A-52D8324FB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7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D6D5-4824-90A1-F7A2-B15F7C24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4333F-780F-D2B9-7FB4-E3947D54F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3D47-B610-429F-20A0-E85C66FF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84AB2-7E15-9BA5-CA9C-A9DDC179C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12127-25F2-9F2E-B2C7-D09C4DE3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7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D2D843-647F-C646-2759-3FFBE092D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47482-4873-5912-C060-FCD2D8230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AD7-2252-3D18-D094-9D14E3842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3AC8A-062A-A214-3A4D-61D5B1605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64118-6B24-FBE9-CEBA-554C3E0B5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8465-B20A-AC6C-8F5C-74FB9275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3424-EF05-9C0E-477A-9413CFC6F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6969D-E414-C10D-7600-0015424E9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A9D5-F8B4-1054-60E2-9325C01D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8E6EF-470A-1D35-6375-80A647AB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4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92E0-9DA6-1096-F3EB-85CF89004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F8627-CC27-474D-093B-661EAA8EF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FBFC3-9ACA-3080-1141-B01B6567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4C394-7322-FA83-737D-53740CA46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98971-7AF1-F7B5-0B93-90652E7B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9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2CE7-8EBB-7ED1-7C8B-2C6630B5F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11B14-A392-2FFB-8F83-AD86DC11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41A1D-DA8C-FE56-E929-AFC5798B5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57F9B-5C71-03DB-B06B-B8A45BE3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CECC0-6D30-6AD7-A827-07D40E44A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4FD5E-8DD7-7440-5FD2-411771D1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9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C288-8B8B-C613-C971-9E020FCE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D4203-5989-9FFB-A432-DACD8DED3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50D53-193C-5774-A6A2-2F14D6F89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A45B4C-A678-A3F5-0171-DDE67B255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F362DE-5273-CDC5-3DDA-B1B5EE5B0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54A156-B2FF-80D3-A730-36D7307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C8ADC3-E447-3ACD-FB8B-AC04D496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ADD96-4254-4AE1-4B0D-E3DA5EF74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9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171B-805C-6AE7-B030-1B18DA74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7BC480-20BB-4672-7621-D3BE65A3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A508E-CE61-CFF8-2459-D2ABDB304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0DD8D-E697-74B1-34D6-2BE26F55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F18BDA-FBBE-C29F-B246-F9BDD2347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8758A-286C-D409-70C4-A3FD79862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64BD1-D749-B88A-FEC9-21AD0F213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3CA79-1765-A097-C056-FE4656A0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EAB4F-8220-5DC2-062C-1FA98A5EE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0EC0B-AFF5-8D7A-ED01-3E852F01A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7C36F-7305-A5AC-53BD-B0065CA7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03C3C-FCB7-BB13-F655-9164CC6D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D5418-DD4C-56C3-57DA-52AFD7BF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6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40D08-FC55-C8AB-F916-FFB7DC0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18C6D-924A-14DF-2FED-C16295D57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33536C-E3F1-2198-AA5D-482BFA9CE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DD1C4-AB67-62C8-4C65-3BAE9EC0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1F928-A489-771F-EC84-2DBADE25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F3076-A4EA-B4B9-E841-FAF3418A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B4C1A8-0099-2C98-3D37-82E68960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4DE4-2D76-D24D-3F38-748CF9386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3A8AE-3B73-04EE-3C7F-7D0BEDB58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563C7-64B8-7745-B839-89707D74E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6D57B-5782-0897-ECCB-BCDA65EEC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4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emf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F6FFAC3-0E96-F2D0-3166-4DED89F26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522" y="1698170"/>
            <a:ext cx="4444314" cy="1052426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latin typeface="Helvetica Neue" panose="02000503000000020004"/>
              </a:rPr>
              <a:t>Tajuk</a:t>
            </a:r>
            <a:r>
              <a:rPr lang="en-US" sz="4000" dirty="0">
                <a:latin typeface="Helvetica Neue" panose="02000503000000020004"/>
              </a:rPr>
              <a:t>: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867EB0A-5AB5-841C-1B11-7D01F8B36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522" y="4633617"/>
            <a:ext cx="5717059" cy="716692"/>
          </a:xfrm>
        </p:spPr>
        <p:txBody>
          <a:bodyPr/>
          <a:lstStyle/>
          <a:p>
            <a:pPr algn="l"/>
            <a:r>
              <a:rPr lang="en-US" dirty="0">
                <a:latin typeface="Helvetica Neue" panose="02000503000000020004"/>
              </a:rPr>
              <a:t>Nama:</a:t>
            </a:r>
          </a:p>
        </p:txBody>
      </p:sp>
    </p:spTree>
    <p:extLst>
      <p:ext uri="{BB962C8B-B14F-4D97-AF65-F5344CB8AC3E}">
        <p14:creationId xmlns:p14="http://schemas.microsoft.com/office/powerpoint/2010/main" val="723386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FFED0-903F-2C70-E361-BE112BAD2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86471"/>
            <a:ext cx="9144000" cy="1013898"/>
          </a:xfrm>
        </p:spPr>
        <p:txBody>
          <a:bodyPr>
            <a:normAutofit/>
          </a:bodyPr>
          <a:lstStyle/>
          <a:p>
            <a:r>
              <a:rPr lang="en-US" sz="4400" dirty="0" err="1"/>
              <a:t>Terima</a:t>
            </a:r>
            <a:r>
              <a:rPr lang="en-US" sz="4400" dirty="0"/>
              <a:t> Kasih</a:t>
            </a:r>
          </a:p>
        </p:txBody>
      </p:sp>
    </p:spTree>
    <p:extLst>
      <p:ext uri="{BB962C8B-B14F-4D97-AF65-F5344CB8AC3E}">
        <p14:creationId xmlns:p14="http://schemas.microsoft.com/office/powerpoint/2010/main" val="3211739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6D1687-4CF0-A135-3142-495CDF8B1175}"/>
              </a:ext>
            </a:extLst>
          </p:cNvPr>
          <p:cNvSpPr txBox="1"/>
          <p:nvPr/>
        </p:nvSpPr>
        <p:spPr>
          <a:xfrm>
            <a:off x="5869283" y="1540113"/>
            <a:ext cx="5783139" cy="15081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MISI</a:t>
            </a:r>
          </a:p>
          <a:p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Memberikan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sumbangan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bermakna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kepada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pembentukan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kemakmuran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pembangunan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negara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serta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kesejahteraan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manusia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sejagat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menerusi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penerokaan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penyebaran</a:t>
            </a: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ilmu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B7E79-340D-43C6-067E-50B5956BBADB}"/>
              </a:ext>
            </a:extLst>
          </p:cNvPr>
          <p:cNvSpPr txBox="1"/>
          <p:nvPr/>
        </p:nvSpPr>
        <p:spPr>
          <a:xfrm>
            <a:off x="5869283" y="3239530"/>
            <a:ext cx="5325940" cy="9541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MATLAMAT PENDIDIKAN</a:t>
            </a:r>
          </a:p>
          <a:p>
            <a:pPr lvl="0">
              <a:defRPr/>
            </a:pP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Melahirkan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graduan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bitara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yang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holistik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ihsan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patriotisme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berdaya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tahan</a:t>
            </a:r>
            <a:endParaRPr lang="en-US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622471B-71AB-0077-FA51-4CB6A1C323CB}"/>
              </a:ext>
            </a:extLst>
          </p:cNvPr>
          <p:cNvSpPr txBox="1"/>
          <p:nvPr/>
        </p:nvSpPr>
        <p:spPr>
          <a:xfrm>
            <a:off x="5869283" y="438494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NILAI TERAS</a:t>
            </a:r>
          </a:p>
          <a:p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Ihsan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Kepelbagaian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dan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Kelestarian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0D6AC6D-EF8A-BBC3-9616-EE1CDC89E187}"/>
              </a:ext>
            </a:extLst>
          </p:cNvPr>
          <p:cNvSpPr txBox="1"/>
          <p:nvPr/>
        </p:nvSpPr>
        <p:spPr>
          <a:xfrm>
            <a:off x="5869283" y="525336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TUMPUAN NIC</a:t>
            </a:r>
          </a:p>
          <a:p>
            <a:pPr lvl="0">
              <a:defRPr/>
            </a:pPr>
            <a:r>
              <a:rPr lang="en-US" dirty="0" err="1">
                <a:solidFill>
                  <a:prstClr val="black"/>
                </a:solidFill>
                <a:latin typeface="Helvetica Light" panose="020B0403020202020204" pitchFamily="34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Pertanian</a:t>
            </a:r>
            <a:endParaRPr lang="en-US" dirty="0">
              <a:solidFill>
                <a:prstClr val="black"/>
              </a:solidFill>
              <a:latin typeface="Helvetica Light" panose="020B0403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08E9427-3A38-BE86-9DD9-380F064E86D9}"/>
              </a:ext>
            </a:extLst>
          </p:cNvPr>
          <p:cNvSpPr txBox="1"/>
          <p:nvPr/>
        </p:nvSpPr>
        <p:spPr>
          <a:xfrm>
            <a:off x="5869282" y="671693"/>
            <a:ext cx="5640113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</a:t>
            </a:r>
          </a:p>
          <a:p>
            <a:pPr lvl="0">
              <a:defRPr/>
            </a:pP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Menjadi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sebuah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universiti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bereputasi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antarabangsa</a:t>
            </a:r>
            <a:endParaRPr lang="en-US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96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6B0ABE-4B2A-1589-69F5-D05A4927C5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54" r="4783" b="38635"/>
          <a:stretch>
            <a:fillRect/>
          </a:stretch>
        </p:blipFill>
        <p:spPr>
          <a:xfrm>
            <a:off x="10288992" y="2476278"/>
            <a:ext cx="1068710" cy="118914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BDD3646-41BF-CC6F-3B87-BE27A7E631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0121" y="2517821"/>
            <a:ext cx="1056024" cy="109912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24C8DFC-E8BC-89BB-76DC-B2E1A11B98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5142" y="2495013"/>
            <a:ext cx="1031653" cy="11158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2B0A88-0444-0218-BB8A-B500D3886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34" y="4926314"/>
            <a:ext cx="1241563" cy="591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8D65C9-3B01-7459-AEF1-509E3577EF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937" y="3894456"/>
            <a:ext cx="870600" cy="10713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257BB5-C0F3-7D40-5365-586AB2F27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923" y="4926314"/>
            <a:ext cx="1241563" cy="591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BD54F7-3325-265F-67DC-32DB6DBEDF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1751" y="3803900"/>
            <a:ext cx="1071268" cy="11590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0094F6-E6DD-BD68-C3D5-FF8F93E85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234" y="4926314"/>
            <a:ext cx="1241563" cy="591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0D731E-D989-6EF5-73D2-FF0D792DB8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6725" y="3875606"/>
            <a:ext cx="770065" cy="10816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6DB89E-C6E1-22B6-D1C0-5E6256CC8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7850" y="4926314"/>
            <a:ext cx="1241563" cy="5912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DABD4FC-4940-F7EF-801D-6E23A9AC9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673" y="4926314"/>
            <a:ext cx="1241562" cy="5912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D728C52-7E15-18E1-AB01-E11DEAEA1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187" y="4926314"/>
            <a:ext cx="1241562" cy="591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3FDE217-F8F1-FB04-D7E8-434EAE8B4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61" y="4926314"/>
            <a:ext cx="1241562" cy="591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21C062-E45E-31DE-762D-2131C07911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244" y="2481175"/>
            <a:ext cx="973983" cy="1189142"/>
          </a:xfrm>
          <a:prstGeom prst="rect">
            <a:avLst/>
          </a:prstGeom>
        </p:spPr>
      </p:pic>
      <p:sp>
        <p:nvSpPr>
          <p:cNvPr id="4" name="TextBox 41">
            <a:extLst>
              <a:ext uri="{FF2B5EF4-FFF2-40B4-BE49-F238E27FC236}">
                <a16:creationId xmlns:a16="http://schemas.microsoft.com/office/drawing/2014/main" id="{D8A1920A-C3B0-3447-D620-781733B27237}"/>
              </a:ext>
            </a:extLst>
          </p:cNvPr>
          <p:cNvSpPr txBox="1"/>
          <p:nvPr/>
        </p:nvSpPr>
        <p:spPr>
          <a:xfrm>
            <a:off x="3215074" y="2772867"/>
            <a:ext cx="2089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Dr.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Zamberi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Sekawi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r" defTabSz="685800"/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&amp;</a:t>
            </a:r>
          </a:p>
          <a:p>
            <a:pPr algn="r" defTabSz="685800"/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Inovasi</a:t>
            </a:r>
            <a:r>
              <a:rPr lang="en-US" sz="10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)</a:t>
            </a:r>
            <a:endParaRPr lang="en-MY" sz="10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41">
            <a:extLst>
              <a:ext uri="{FF2B5EF4-FFF2-40B4-BE49-F238E27FC236}">
                <a16:creationId xmlns:a16="http://schemas.microsoft.com/office/drawing/2014/main" id="{A2742D6A-D440-4181-21E7-C17C901799F4}"/>
              </a:ext>
            </a:extLst>
          </p:cNvPr>
          <p:cNvSpPr txBox="1"/>
          <p:nvPr/>
        </p:nvSpPr>
        <p:spPr>
          <a:xfrm>
            <a:off x="0" y="2774276"/>
            <a:ext cx="2670048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Ir. Dr. Abd. Rahim Abu Talib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r" defTabSz="685800"/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(Akademik &amp;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Antarabangsa</a:t>
            </a:r>
            <a:r>
              <a:rPr lang="en-US" sz="10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)</a:t>
            </a:r>
            <a:endParaRPr lang="en-MY" sz="10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364D0345-3508-A11A-A567-59B08EBB19EA}"/>
              </a:ext>
            </a:extLst>
          </p:cNvPr>
          <p:cNvSpPr txBox="1"/>
          <p:nvPr/>
        </p:nvSpPr>
        <p:spPr>
          <a:xfrm>
            <a:off x="5656454" y="2775973"/>
            <a:ext cx="20643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Dr. Arifin Abdu</a:t>
            </a:r>
          </a:p>
          <a:p>
            <a:pPr algn="r" defTabSz="685800"/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(Hal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Ehwal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Pelajar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&amp; </a:t>
            </a: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Alumni)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16A7E2-09B3-8C9B-3230-07510664D2C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48" y="3803012"/>
            <a:ext cx="982094" cy="1129970"/>
          </a:xfrm>
          <a:prstGeom prst="rect">
            <a:avLst/>
          </a:prstGeom>
        </p:spPr>
      </p:pic>
      <p:sp>
        <p:nvSpPr>
          <p:cNvPr id="28" name="TextBox 41">
            <a:extLst>
              <a:ext uri="{FF2B5EF4-FFF2-40B4-BE49-F238E27FC236}">
                <a16:creationId xmlns:a16="http://schemas.microsoft.com/office/drawing/2014/main" id="{C72E6787-8384-C455-4FBB-49A8419D96D7}"/>
              </a:ext>
            </a:extLst>
          </p:cNvPr>
          <p:cNvSpPr txBox="1"/>
          <p:nvPr/>
        </p:nvSpPr>
        <p:spPr>
          <a:xfrm>
            <a:off x="2158201" y="4889543"/>
            <a:ext cx="1435747" cy="28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1AE54B2-FE62-90B6-D2B6-70A0FB998F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5486" y="3588705"/>
            <a:ext cx="2642216" cy="85094"/>
          </a:xfrm>
          <a:prstGeom prst="rect">
            <a:avLst/>
          </a:prstGeom>
        </p:spPr>
      </p:pic>
      <p:sp>
        <p:nvSpPr>
          <p:cNvPr id="32" name="TextBox 41">
            <a:extLst>
              <a:ext uri="{FF2B5EF4-FFF2-40B4-BE49-F238E27FC236}">
                <a16:creationId xmlns:a16="http://schemas.microsoft.com/office/drawing/2014/main" id="{E7002470-C211-9B27-0189-0378429C2B9A}"/>
              </a:ext>
            </a:extLst>
          </p:cNvPr>
          <p:cNvSpPr txBox="1"/>
          <p:nvPr/>
        </p:nvSpPr>
        <p:spPr>
          <a:xfrm>
            <a:off x="7920156" y="2639624"/>
            <a:ext cx="243818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Prof. Dr. Shamsul Bahri </a:t>
            </a:r>
          </a:p>
          <a:p>
            <a:pPr algn="r">
              <a:defRPr/>
            </a:pP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Hj</a:t>
            </a: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Md </a:t>
            </a: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Tamrin</a:t>
            </a:r>
            <a:endParaRPr lang="en-MY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>
              <a:defRPr/>
            </a:pP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</a:rPr>
              <a:t>Timbalan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</a:rPr>
              <a:t> Naib 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</a:rPr>
              <a:t>Canselor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Jaringan</a:t>
            </a: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Industri &amp; </a:t>
            </a:r>
          </a:p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Masyarakat)</a:t>
            </a:r>
            <a:endParaRPr lang="en-US" sz="1050" b="1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793BC99-E1DC-580B-669A-53A0AC4C0AFA}"/>
              </a:ext>
            </a:extLst>
          </p:cNvPr>
          <p:cNvGrpSpPr/>
          <p:nvPr/>
        </p:nvGrpSpPr>
        <p:grpSpPr>
          <a:xfrm>
            <a:off x="3667691" y="1098864"/>
            <a:ext cx="3562610" cy="1241802"/>
            <a:chOff x="2627315" y="1577769"/>
            <a:chExt cx="3061133" cy="1067005"/>
          </a:xfrm>
        </p:grpSpPr>
        <p:sp>
          <p:nvSpPr>
            <p:cNvPr id="34" name="TextBox 41">
              <a:extLst>
                <a:ext uri="{FF2B5EF4-FFF2-40B4-BE49-F238E27FC236}">
                  <a16:creationId xmlns:a16="http://schemas.microsoft.com/office/drawing/2014/main" id="{96AFC996-B7A3-7BF6-A768-FB510FEF7BB2}"/>
                </a:ext>
              </a:extLst>
            </p:cNvPr>
            <p:cNvSpPr txBox="1"/>
            <p:nvPr/>
          </p:nvSpPr>
          <p:spPr>
            <a:xfrm>
              <a:off x="2627315" y="2126915"/>
              <a:ext cx="2147584" cy="495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/>
              <a:r>
                <a:rPr lang="sv-SE" sz="1050" b="1" dirty="0">
                  <a:latin typeface="Helvetica Neue" panose="02000503000000020004"/>
                  <a:ea typeface="Tahoma" panose="020B0604030504040204" pitchFamily="34" charset="0"/>
                  <a:cs typeface="Tahoma" panose="020B0604030504040204" pitchFamily="34" charset="0"/>
                </a:rPr>
                <a:t>Dato' Prof. Ir. Dr.</a:t>
              </a:r>
            </a:p>
            <a:p>
              <a:pPr algn="r" defTabSz="685800"/>
              <a:r>
                <a:rPr lang="sv-SE" sz="1050" b="1" dirty="0">
                  <a:latin typeface="Helvetica Neue" panose="02000503000000020004"/>
                  <a:ea typeface="Tahoma" panose="020B0604030504040204" pitchFamily="34" charset="0"/>
                  <a:cs typeface="Tahoma" panose="020B0604030504040204" pitchFamily="34" charset="0"/>
                </a:rPr>
                <a:t>Ahmad Farhan Mohd Sadullah FASc</a:t>
              </a:r>
              <a:endParaRPr lang="en-MY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  <a:sym typeface="+mn-ea"/>
              </a:endParaRPr>
            </a:p>
            <a:p>
              <a:pPr algn="r" defTabSz="685800"/>
              <a:r>
                <a:rPr lang="en-US" sz="1050" dirty="0">
                  <a:solidFill>
                    <a:prstClr val="black"/>
                  </a:solidFill>
                  <a:latin typeface="Helvetica Neue Light" panose="02000403000000020004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Naib </a:t>
              </a:r>
              <a:r>
                <a:rPr lang="en-US" sz="1050" dirty="0" err="1">
                  <a:solidFill>
                    <a:prstClr val="black"/>
                  </a:solidFill>
                  <a:latin typeface="Helvetica Neue Light" panose="02000403000000020004"/>
                  <a:ea typeface="Tahoma" panose="020B0604030504040204" pitchFamily="34" charset="0"/>
                  <a:cs typeface="Tahoma" panose="020B0604030504040204" pitchFamily="34" charset="0"/>
                  <a:sym typeface="+mn-ea"/>
                </a:rPr>
                <a:t>Canselor</a:t>
              </a:r>
              <a:endPara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5" name="Picture 34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3ECB0234-6F4E-39EE-96B4-86BF8F69A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0193" y="1577769"/>
              <a:ext cx="998255" cy="1067005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1C818D0-3343-512B-76F0-DA548B455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4617" y="3593833"/>
            <a:ext cx="2482957" cy="799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32223E-A93B-3F25-059C-AA2E0D9FD0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6379" y="3593833"/>
            <a:ext cx="2482957" cy="799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4ADD531-72FF-54B2-9227-645BE0981B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205" y="3593833"/>
            <a:ext cx="2482957" cy="7996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6F91BF6-198A-F587-C5EA-7DD6322F0B2D}"/>
              </a:ext>
            </a:extLst>
          </p:cNvPr>
          <p:cNvSpPr txBox="1"/>
          <p:nvPr/>
        </p:nvSpPr>
        <p:spPr>
          <a:xfrm>
            <a:off x="182725" y="4989773"/>
            <a:ext cx="1462880" cy="730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En.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Muhazam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Mansor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Pendaftar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BF445F-483D-BA68-192E-94F825BE42DF}"/>
              </a:ext>
            </a:extLst>
          </p:cNvPr>
          <p:cNvSpPr txBox="1"/>
          <p:nvPr/>
        </p:nvSpPr>
        <p:spPr>
          <a:xfrm>
            <a:off x="1716046" y="4994293"/>
            <a:ext cx="160665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Pn. Siti Amira Shukor</a:t>
            </a:r>
          </a:p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Bursar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E9CA32-5976-60C8-2814-ECA3CE77CF9B}"/>
              </a:ext>
            </a:extLst>
          </p:cNvPr>
          <p:cNvSpPr txBox="1"/>
          <p:nvPr/>
        </p:nvSpPr>
        <p:spPr>
          <a:xfrm>
            <a:off x="3340842" y="4989876"/>
            <a:ext cx="1462880" cy="730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Cik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Haslina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Abu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Seman@Talib</a:t>
            </a:r>
            <a:endParaRPr lang="en-US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Ketua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Pustakawan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0ED9DB-E2F9-C33F-0348-8F86C70C74B1}"/>
              </a:ext>
            </a:extLst>
          </p:cNvPr>
          <p:cNvSpPr txBox="1"/>
          <p:nvPr/>
        </p:nvSpPr>
        <p:spPr>
          <a:xfrm>
            <a:off x="4951030" y="4996625"/>
            <a:ext cx="1727251" cy="730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En. Muhammad Adil</a:t>
            </a:r>
          </a:p>
          <a:p>
            <a:pPr algn="ctr">
              <a:defRPr/>
            </a:pP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Ahmad Tajuddin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MY" sz="105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Penasihat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Undang-Undang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D5E015-0B46-C404-5B84-690AEC6A180B}"/>
              </a:ext>
            </a:extLst>
          </p:cNvPr>
          <p:cNvSpPr txBox="1"/>
          <p:nvPr/>
        </p:nvSpPr>
        <p:spPr>
          <a:xfrm>
            <a:off x="6552986" y="4990112"/>
            <a:ext cx="1727251" cy="10541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Madya Dr.</a:t>
            </a:r>
          </a:p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Dahlia Zawawi</a:t>
            </a:r>
          </a:p>
          <a:p>
            <a:pPr algn="ctr" defTabSz="685800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Pengarah</a:t>
            </a:r>
            <a:endParaRPr lang="en-MY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Pusat Strategi &amp;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Perhubungan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Korporat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EFFF50-8699-833B-9641-94549FE28417}"/>
              </a:ext>
            </a:extLst>
          </p:cNvPr>
          <p:cNvSpPr txBox="1"/>
          <p:nvPr/>
        </p:nvSpPr>
        <p:spPr>
          <a:xfrm>
            <a:off x="8286909" y="4983214"/>
            <a:ext cx="1718216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Prof. Dr.</a:t>
            </a:r>
          </a:p>
          <a:p>
            <a:pPr algn="ctr">
              <a:defRPr/>
            </a:pP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Shahrul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Razid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Sarbini</a:t>
            </a:r>
            <a:endParaRPr lang="en-US" sz="1050" b="1" dirty="0">
              <a:latin typeface="Helvetica Neue" panose="020005030000000200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>
              <a:defRPr/>
            </a:pPr>
            <a:r>
              <a:rPr lang="en-US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Pengarah</a:t>
            </a:r>
            <a:endParaRPr lang="en-US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UPM Sarawak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99B909-A576-CE52-1362-31016A5BA2ED}"/>
              </a:ext>
            </a:extLst>
          </p:cNvPr>
          <p:cNvSpPr txBox="1"/>
          <p:nvPr/>
        </p:nvSpPr>
        <p:spPr>
          <a:xfrm>
            <a:off x="9756751" y="4992363"/>
            <a:ext cx="218620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Ir. Dr. </a:t>
            </a:r>
            <a:r>
              <a:rPr lang="en-US" sz="1050" b="1" dirty="0" err="1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Maznah</a:t>
            </a:r>
            <a:r>
              <a:rPr lang="en-US" sz="105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 Sarhan</a:t>
            </a:r>
          </a:p>
          <a:p>
            <a:pPr algn="ctr" defTabSz="685800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Pengarah</a:t>
            </a:r>
            <a:endParaRPr lang="en-MY" sz="1050" dirty="0">
              <a:solidFill>
                <a:prstClr val="black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Pejabat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Pembangunan &amp;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Pengurusan</a:t>
            </a:r>
            <a:r>
              <a:rPr lang="en-MY" sz="105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105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Aset</a:t>
            </a:r>
            <a:endParaRPr lang="en-MY" sz="105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17DEC86-A19C-7812-F687-E18D8E701A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0181" y="2332297"/>
            <a:ext cx="2482957" cy="7996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0375D8B-57AE-4503-D40C-9D1E407DC026}"/>
              </a:ext>
            </a:extLst>
          </p:cNvPr>
          <p:cNvSpPr txBox="1"/>
          <p:nvPr/>
        </p:nvSpPr>
        <p:spPr>
          <a:xfrm>
            <a:off x="2911484" y="380451"/>
            <a:ext cx="586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JAWATANKUASA PENGURUSAN UNIVERSITI</a:t>
            </a: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1BA74-78F3-FDA1-5959-355B7A6CD8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4256" y="873169"/>
            <a:ext cx="2218833" cy="1014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DFACD3-8866-DECD-9AA2-D1016C96C8C7}"/>
              </a:ext>
            </a:extLst>
          </p:cNvPr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27C9FB3-AE3E-E0AB-8B6E-7FC4AFD6AD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40460"/>
          <a:stretch>
            <a:fillRect/>
          </a:stretch>
        </p:blipFill>
        <p:spPr>
          <a:xfrm>
            <a:off x="1943864" y="3746401"/>
            <a:ext cx="1321136" cy="117991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8E3DCE-7783-942D-4CC9-610572A739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44577"/>
          <a:stretch>
            <a:fillRect/>
          </a:stretch>
        </p:blipFill>
        <p:spPr>
          <a:xfrm>
            <a:off x="5170624" y="3816618"/>
            <a:ext cx="1349725" cy="1110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58446-5753-157B-0D8C-C04631D976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731560" y="3958935"/>
            <a:ext cx="744392" cy="9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8;p24">
            <a:extLst>
              <a:ext uri="{FF2B5EF4-FFF2-40B4-BE49-F238E27FC236}">
                <a16:creationId xmlns:a16="http://schemas.microsoft.com/office/drawing/2014/main" id="{5D23E07A-C139-83C7-07ED-AABD1F0D3997}"/>
              </a:ext>
            </a:extLst>
          </p:cNvPr>
          <p:cNvSpPr txBox="1"/>
          <p:nvPr/>
        </p:nvSpPr>
        <p:spPr>
          <a:xfrm>
            <a:off x="245017" y="1929278"/>
            <a:ext cx="195460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3000 </a:t>
            </a:r>
            <a:r>
              <a:rPr lang="en-US" sz="2000" b="1" u="none" strike="noStrike" cap="none" dirty="0" err="1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Hektar</a:t>
            </a:r>
            <a:endParaRPr lang="en-US" sz="2000" b="1" u="none" strike="noStrike" cap="none" dirty="0">
              <a:solidFill>
                <a:schemeClr val="bg1"/>
              </a:solidFill>
              <a:latin typeface="Helvetica" pitchFamily="2" charset="0"/>
              <a:ea typeface="Tahoma" panose="020B0604030504040204" pitchFamily="34" charset="0"/>
              <a:cs typeface="Tahoma" panose="020B0604030504040204" pitchFamily="34" charset="0"/>
              <a:sym typeface="Tenor Sans"/>
            </a:endParaRPr>
          </a:p>
        </p:txBody>
      </p:sp>
      <p:sp>
        <p:nvSpPr>
          <p:cNvPr id="11" name="Google Shape;309;p24">
            <a:extLst>
              <a:ext uri="{FF2B5EF4-FFF2-40B4-BE49-F238E27FC236}">
                <a16:creationId xmlns:a16="http://schemas.microsoft.com/office/drawing/2014/main" id="{3C59F8DF-3CFF-937C-7A18-7CA80230F9E7}"/>
              </a:ext>
            </a:extLst>
          </p:cNvPr>
          <p:cNvSpPr txBox="1"/>
          <p:nvPr/>
        </p:nvSpPr>
        <p:spPr>
          <a:xfrm>
            <a:off x="245017" y="2321272"/>
            <a:ext cx="19546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Lokasi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dalam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lingkungan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30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minit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dari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/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ke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Kuala Lumpur, Putrajaya dan KLIA.</a:t>
            </a:r>
          </a:p>
        </p:txBody>
      </p:sp>
      <p:sp>
        <p:nvSpPr>
          <p:cNvPr id="12" name="Google Shape;308;p24">
            <a:extLst>
              <a:ext uri="{FF2B5EF4-FFF2-40B4-BE49-F238E27FC236}">
                <a16:creationId xmlns:a16="http://schemas.microsoft.com/office/drawing/2014/main" id="{8856E92F-0C81-BC77-7531-861D616DD1C1}"/>
              </a:ext>
            </a:extLst>
          </p:cNvPr>
          <p:cNvSpPr txBox="1"/>
          <p:nvPr/>
        </p:nvSpPr>
        <p:spPr>
          <a:xfrm>
            <a:off x="2656387" y="725839"/>
            <a:ext cx="20232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7,700+ </a:t>
            </a:r>
            <a:r>
              <a:rPr lang="en-US" sz="2000" b="1" u="none" strike="noStrike" cap="none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Staf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3" name="Google Shape;309;p24">
            <a:extLst>
              <a:ext uri="{FF2B5EF4-FFF2-40B4-BE49-F238E27FC236}">
                <a16:creationId xmlns:a16="http://schemas.microsoft.com/office/drawing/2014/main" id="{E12C22EC-D972-2CFB-E824-3A1E3D2490A0}"/>
              </a:ext>
            </a:extLst>
          </p:cNvPr>
          <p:cNvSpPr txBox="1"/>
          <p:nvPr/>
        </p:nvSpPr>
        <p:spPr>
          <a:xfrm>
            <a:off x="2656387" y="1662816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Staf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Akademik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4" name="Google Shape;308;p24">
            <a:extLst>
              <a:ext uri="{FF2B5EF4-FFF2-40B4-BE49-F238E27FC236}">
                <a16:creationId xmlns:a16="http://schemas.microsoft.com/office/drawing/2014/main" id="{21FF3770-71EF-5E64-6CBF-2178BCD44B5E}"/>
              </a:ext>
            </a:extLst>
          </p:cNvPr>
          <p:cNvSpPr txBox="1"/>
          <p:nvPr/>
        </p:nvSpPr>
        <p:spPr>
          <a:xfrm>
            <a:off x="7484077" y="703351"/>
            <a:ext cx="210012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Program </a:t>
            </a:r>
            <a:r>
              <a:rPr lang="en-US" sz="2000" b="1" u="none" strike="noStrike" cap="non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Mobiliti</a:t>
            </a:r>
            <a:r>
              <a:rPr lang="en-US" sz="2000" b="1" u="none" strike="noStrike" cap="non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 </a:t>
            </a:r>
            <a:r>
              <a:rPr lang="en-US" sz="2000" b="1" u="none" strike="noStrike" cap="non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Pelajar</a:t>
            </a:r>
            <a:endParaRPr lang="en-US" sz="2000" b="1" u="none" strike="noStrike" cap="none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5" name="Google Shape;309;p24">
            <a:extLst>
              <a:ext uri="{FF2B5EF4-FFF2-40B4-BE49-F238E27FC236}">
                <a16:creationId xmlns:a16="http://schemas.microsoft.com/office/drawing/2014/main" id="{59C05C91-54C9-8079-2CC8-7BFA9A7ED9DD}"/>
              </a:ext>
            </a:extLst>
          </p:cNvPr>
          <p:cNvSpPr txBox="1"/>
          <p:nvPr/>
        </p:nvSpPr>
        <p:spPr>
          <a:xfrm>
            <a:off x="7586409" y="1495246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3,400+</a:t>
            </a:r>
          </a:p>
        </p:txBody>
      </p:sp>
      <p:sp>
        <p:nvSpPr>
          <p:cNvPr id="16" name="Google Shape;308;p24">
            <a:extLst>
              <a:ext uri="{FF2B5EF4-FFF2-40B4-BE49-F238E27FC236}">
                <a16:creationId xmlns:a16="http://schemas.microsoft.com/office/drawing/2014/main" id="{AF1C09DB-BE35-69DE-544F-E0367C48F212}"/>
              </a:ext>
            </a:extLst>
          </p:cNvPr>
          <p:cNvSpPr txBox="1"/>
          <p:nvPr/>
        </p:nvSpPr>
        <p:spPr>
          <a:xfrm>
            <a:off x="9920959" y="3480390"/>
            <a:ext cx="21001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84 Pusat </a:t>
            </a:r>
            <a:r>
              <a:rPr lang="en-US" sz="2000" b="1" u="none" strike="noStrike" cap="none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Tanggungjawab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7" name="Google Shape;309;p24">
            <a:extLst>
              <a:ext uri="{FF2B5EF4-FFF2-40B4-BE49-F238E27FC236}">
                <a16:creationId xmlns:a16="http://schemas.microsoft.com/office/drawing/2014/main" id="{D9FED6EC-E4ED-8CD6-4277-A91B8838C4C7}"/>
              </a:ext>
            </a:extLst>
          </p:cNvPr>
          <p:cNvSpPr txBox="1"/>
          <p:nvPr/>
        </p:nvSpPr>
        <p:spPr>
          <a:xfrm>
            <a:off x="9934727" y="4169683"/>
            <a:ext cx="195460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15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Fakulti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22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Pusat 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11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Institut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Kolej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Kediaman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" panose="02000503000000020004"/>
                <a:ea typeface="Helvetica Neue Light" panose="02000403000000020004" pitchFamily="2" charset="0"/>
                <a:cs typeface="Tahoma" panose="020B0604030504040204" pitchFamily="34" charset="0"/>
              </a:rPr>
              <a:t>Pejabat</a:t>
            </a:r>
            <a:r>
              <a:rPr lang="en-US" sz="1400" dirty="0">
                <a:solidFill>
                  <a:prstClr val="black"/>
                </a:solidFill>
                <a:latin typeface="Helvetica Neue" panose="02000503000000020004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endParaRPr lang="en-US" sz="1050" b="1" dirty="0">
              <a:solidFill>
                <a:schemeClr val="bg1"/>
              </a:solidFill>
              <a:highlight>
                <a:srgbClr val="0000FF"/>
              </a:highlight>
              <a:latin typeface="Helvetica" panose="020B0604020202020204" pitchFamily="34" charset="0"/>
              <a:ea typeface="Helvetica Neue Light" panose="02000403000000020004" pitchFamily="2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8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Bahagian</a:t>
            </a:r>
            <a:r>
              <a:rPr lang="en-US" sz="1050" dirty="0">
                <a:solidFill>
                  <a:schemeClr val="bg1"/>
                </a:solidFill>
                <a:highlight>
                  <a:srgbClr val="0000FF"/>
                </a:highlight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endParaRPr lang="en-US" sz="1050" b="1" dirty="0">
              <a:solidFill>
                <a:schemeClr val="bg1"/>
              </a:solidFill>
              <a:highlight>
                <a:srgbClr val="0000FF"/>
              </a:highlight>
              <a:latin typeface="Helvetica" panose="020B0604020202020204" pitchFamily="34" charset="0"/>
              <a:ea typeface="Helvetica Neue Light" panose="02000403000000020004" pitchFamily="2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5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Perkhidmatan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1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Akademi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Sekolah</a:t>
            </a:r>
            <a:endParaRPr lang="en-US" sz="1400" dirty="0">
              <a:solidFill>
                <a:prstClr val="black"/>
              </a:solidFill>
              <a:latin typeface="Helvetica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8" name="Google Shape;309;p24">
            <a:extLst>
              <a:ext uri="{FF2B5EF4-FFF2-40B4-BE49-F238E27FC236}">
                <a16:creationId xmlns:a16="http://schemas.microsoft.com/office/drawing/2014/main" id="{6B5E700A-A14A-27B3-76F9-8C15E9720D04}"/>
              </a:ext>
            </a:extLst>
          </p:cNvPr>
          <p:cNvSpPr txBox="1"/>
          <p:nvPr/>
        </p:nvSpPr>
        <p:spPr>
          <a:xfrm>
            <a:off x="2656387" y="2328630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Staf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Bukan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Akademik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945863-8C9E-9960-625B-46DED3444421}"/>
              </a:ext>
            </a:extLst>
          </p:cNvPr>
          <p:cNvSpPr txBox="1"/>
          <p:nvPr/>
        </p:nvSpPr>
        <p:spPr>
          <a:xfrm>
            <a:off x="3219819" y="130108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CEC890-E0CB-51AD-750A-7991632DC56C}"/>
              </a:ext>
            </a:extLst>
          </p:cNvPr>
          <p:cNvSpPr txBox="1"/>
          <p:nvPr/>
        </p:nvSpPr>
        <p:spPr>
          <a:xfrm>
            <a:off x="3219819" y="202261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5,900+</a:t>
            </a:r>
            <a:endParaRPr lang="en-US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1" name="Google Shape;309;p24">
            <a:extLst>
              <a:ext uri="{FF2B5EF4-FFF2-40B4-BE49-F238E27FC236}">
                <a16:creationId xmlns:a16="http://schemas.microsoft.com/office/drawing/2014/main" id="{C85541F8-A489-D2E8-B032-16F7A9E38678}"/>
              </a:ext>
            </a:extLst>
          </p:cNvPr>
          <p:cNvSpPr txBox="1"/>
          <p:nvPr/>
        </p:nvSpPr>
        <p:spPr>
          <a:xfrm>
            <a:off x="7586409" y="1784084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Pelajar</a:t>
            </a: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Inbound </a:t>
            </a:r>
          </a:p>
        </p:txBody>
      </p:sp>
      <p:sp>
        <p:nvSpPr>
          <p:cNvPr id="22" name="Google Shape;309;p24">
            <a:extLst>
              <a:ext uri="{FF2B5EF4-FFF2-40B4-BE49-F238E27FC236}">
                <a16:creationId xmlns:a16="http://schemas.microsoft.com/office/drawing/2014/main" id="{B0CB918B-F0F2-1E4C-F631-97CC04DFB594}"/>
              </a:ext>
            </a:extLst>
          </p:cNvPr>
          <p:cNvSpPr txBox="1"/>
          <p:nvPr/>
        </p:nvSpPr>
        <p:spPr>
          <a:xfrm>
            <a:off x="7586409" y="2436352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Pelajar</a:t>
            </a: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Outbound</a:t>
            </a:r>
          </a:p>
        </p:txBody>
      </p:sp>
      <p:sp>
        <p:nvSpPr>
          <p:cNvPr id="23" name="Google Shape;309;p24">
            <a:extLst>
              <a:ext uri="{FF2B5EF4-FFF2-40B4-BE49-F238E27FC236}">
                <a16:creationId xmlns:a16="http://schemas.microsoft.com/office/drawing/2014/main" id="{1A848DDA-BCD1-E199-490B-A2F142220D63}"/>
              </a:ext>
            </a:extLst>
          </p:cNvPr>
          <p:cNvSpPr txBox="1"/>
          <p:nvPr/>
        </p:nvSpPr>
        <p:spPr>
          <a:xfrm>
            <a:off x="7586409" y="2159353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</a:p>
        </p:txBody>
      </p:sp>
      <p:sp>
        <p:nvSpPr>
          <p:cNvPr id="24" name="Google Shape;309;p24">
            <a:extLst>
              <a:ext uri="{FF2B5EF4-FFF2-40B4-BE49-F238E27FC236}">
                <a16:creationId xmlns:a16="http://schemas.microsoft.com/office/drawing/2014/main" id="{FE960D52-0148-9D24-ACAD-F813669B9A24}"/>
              </a:ext>
            </a:extLst>
          </p:cNvPr>
          <p:cNvSpPr txBox="1"/>
          <p:nvPr/>
        </p:nvSpPr>
        <p:spPr>
          <a:xfrm>
            <a:off x="8131349" y="2928795"/>
            <a:ext cx="189545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8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sehingga</a:t>
            </a:r>
            <a:r>
              <a:rPr lang="en-US" sz="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31 </a:t>
            </a:r>
            <a:r>
              <a:rPr lang="en-US" sz="8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Disember</a:t>
            </a:r>
            <a:r>
              <a:rPr lang="en-US" sz="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2025</a:t>
            </a:r>
          </a:p>
        </p:txBody>
      </p:sp>
      <p:sp>
        <p:nvSpPr>
          <p:cNvPr id="25" name="Google Shape;309;p24">
            <a:extLst>
              <a:ext uri="{FF2B5EF4-FFF2-40B4-BE49-F238E27FC236}">
                <a16:creationId xmlns:a16="http://schemas.microsoft.com/office/drawing/2014/main" id="{962204A7-2964-A2AC-BEA4-D7AA33DB4F29}"/>
              </a:ext>
            </a:extLst>
          </p:cNvPr>
          <p:cNvSpPr txBox="1"/>
          <p:nvPr/>
        </p:nvSpPr>
        <p:spPr>
          <a:xfrm>
            <a:off x="3383624" y="2941490"/>
            <a:ext cx="189545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Sehingga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Januari 2026</a:t>
            </a:r>
          </a:p>
        </p:txBody>
      </p:sp>
      <p:sp>
        <p:nvSpPr>
          <p:cNvPr id="26" name="Google Shape;309;p24">
            <a:extLst>
              <a:ext uri="{FF2B5EF4-FFF2-40B4-BE49-F238E27FC236}">
                <a16:creationId xmlns:a16="http://schemas.microsoft.com/office/drawing/2014/main" id="{02865371-D4CC-1B21-33F5-18765CB65B59}"/>
              </a:ext>
            </a:extLst>
          </p:cNvPr>
          <p:cNvSpPr txBox="1"/>
          <p:nvPr/>
        </p:nvSpPr>
        <p:spPr>
          <a:xfrm>
            <a:off x="4966482" y="4714411"/>
            <a:ext cx="2259033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18,600+</a:t>
            </a:r>
            <a:endParaRPr lang="en-US" sz="14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Prasiswazah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                                      </a:t>
            </a:r>
          </a:p>
          <a:p>
            <a:pPr algn="ctr">
              <a:defRPr/>
            </a:pP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Sehingga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Disember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2025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7" name="Google Shape;309;p24">
            <a:extLst>
              <a:ext uri="{FF2B5EF4-FFF2-40B4-BE49-F238E27FC236}">
                <a16:creationId xmlns:a16="http://schemas.microsoft.com/office/drawing/2014/main" id="{275C32B4-BEEE-50A2-25A4-002DB7C7E945}"/>
              </a:ext>
            </a:extLst>
          </p:cNvPr>
          <p:cNvSpPr txBox="1"/>
          <p:nvPr/>
        </p:nvSpPr>
        <p:spPr>
          <a:xfrm>
            <a:off x="4966482" y="5483852"/>
            <a:ext cx="2259033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12,100</a:t>
            </a:r>
            <a:r>
              <a:rPr lang="en-US" sz="14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+</a:t>
            </a:r>
            <a:endParaRPr lang="en-US" sz="14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Pascasiswazah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 algn="just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                                           </a:t>
            </a:r>
          </a:p>
          <a:p>
            <a:pPr algn="ctr">
              <a:defRPr/>
            </a:pP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sehingga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 err="1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Disember</a:t>
            </a: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2025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MY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8" name="Google Shape;309;p24">
            <a:extLst>
              <a:ext uri="{FF2B5EF4-FFF2-40B4-BE49-F238E27FC236}">
                <a16:creationId xmlns:a16="http://schemas.microsoft.com/office/drawing/2014/main" id="{BF7FFF19-6A0E-7F21-FBC4-7FC23AEB891F}"/>
              </a:ext>
            </a:extLst>
          </p:cNvPr>
          <p:cNvSpPr txBox="1"/>
          <p:nvPr/>
        </p:nvSpPr>
        <p:spPr>
          <a:xfrm>
            <a:off x="4967681" y="3316699"/>
            <a:ext cx="225783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30,700+</a:t>
            </a:r>
            <a:endParaRPr lang="en-US" sz="20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Pelajar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dari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dalam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negara dan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pelajar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Antarabangsa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dari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75 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buah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negara</a:t>
            </a:r>
            <a:endParaRPr lang="en-MY" sz="1400" dirty="0">
              <a:solidFill>
                <a:prstClr val="black"/>
              </a:solidFill>
              <a:latin typeface="Century Gothic" panose="020B0502020202020204" pitchFamily="34" charset="0"/>
              <a:ea typeface="Tahoma" panose="020B0604030504040204" pitchFamily="34" charset="0"/>
              <a:cs typeface="Century Gothic" panose="020B0502020202020204" pitchFamily="34" charset="0"/>
            </a:endParaRPr>
          </a:p>
        </p:txBody>
      </p:sp>
      <p:sp>
        <p:nvSpPr>
          <p:cNvPr id="6" name="Google Shape;308;p24">
            <a:extLst>
              <a:ext uri="{FF2B5EF4-FFF2-40B4-BE49-F238E27FC236}">
                <a16:creationId xmlns:a16="http://schemas.microsoft.com/office/drawing/2014/main" id="{87981CDB-5EC2-D411-1344-008DBB4171F9}"/>
              </a:ext>
            </a:extLst>
          </p:cNvPr>
          <p:cNvSpPr txBox="1"/>
          <p:nvPr/>
        </p:nvSpPr>
        <p:spPr>
          <a:xfrm>
            <a:off x="154051" y="3388650"/>
            <a:ext cx="213653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714.2 Hektar</a:t>
            </a:r>
          </a:p>
        </p:txBody>
      </p:sp>
      <p:sp>
        <p:nvSpPr>
          <p:cNvPr id="7" name="Google Shape;309;p24">
            <a:extLst>
              <a:ext uri="{FF2B5EF4-FFF2-40B4-BE49-F238E27FC236}">
                <a16:creationId xmlns:a16="http://schemas.microsoft.com/office/drawing/2014/main" id="{4E8AA4EC-F15D-2ED8-94E6-DD2E6E0F7350}"/>
              </a:ext>
            </a:extLst>
          </p:cNvPr>
          <p:cNvSpPr txBox="1"/>
          <p:nvPr/>
        </p:nvSpPr>
        <p:spPr>
          <a:xfrm>
            <a:off x="123726" y="3815777"/>
            <a:ext cx="2197186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UPM Sarawak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terletak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13 km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dari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Bandar Bintulu,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dikelilingi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dengan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rimbunan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kehijauan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yang kaya </a:t>
            </a:r>
            <a:r>
              <a:rPr lang="en-MY" sz="1100" dirty="0" err="1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dengan</a:t>
            </a:r>
            <a:r>
              <a:rPr lang="en-MY" sz="1100" dirty="0">
                <a:solidFill>
                  <a:schemeClr val="bg1"/>
                </a:solidFill>
                <a:effectLst/>
                <a:latin typeface="Helvetica Light" panose="020B0403020202020204" pitchFamily="34" charset="0"/>
              </a:rPr>
              <a:t> flora dan fauna.</a:t>
            </a:r>
            <a:endParaRPr kumimoji="0" lang="en-US" sz="11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 panose="020B0403020202020204" pitchFamily="34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22E9E6-D235-5D06-6D4F-CB07371C0845}"/>
              </a:ext>
            </a:extLst>
          </p:cNvPr>
          <p:cNvCxnSpPr>
            <a:cxnSpLocks/>
          </p:cNvCxnSpPr>
          <p:nvPr/>
        </p:nvCxnSpPr>
        <p:spPr>
          <a:xfrm>
            <a:off x="366019" y="3051906"/>
            <a:ext cx="1718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B5A276-730A-E7B8-EF96-70915BBFDAD2}"/>
              </a:ext>
            </a:extLst>
          </p:cNvPr>
          <p:cNvSpPr txBox="1"/>
          <p:nvPr/>
        </p:nvSpPr>
        <p:spPr>
          <a:xfrm>
            <a:off x="731640" y="3163678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Sarawak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01A52-3FF2-29D2-9A25-B8E35DC3E114}"/>
              </a:ext>
            </a:extLst>
          </p:cNvPr>
          <p:cNvSpPr txBox="1"/>
          <p:nvPr/>
        </p:nvSpPr>
        <p:spPr>
          <a:xfrm>
            <a:off x="742861" y="1713540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Serdang</a:t>
            </a:r>
          </a:p>
        </p:txBody>
      </p:sp>
    </p:spTree>
    <p:extLst>
      <p:ext uri="{BB962C8B-B14F-4D97-AF65-F5344CB8AC3E}">
        <p14:creationId xmlns:p14="http://schemas.microsoft.com/office/powerpoint/2010/main" val="129599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84B0EFE5-A13D-09A1-5532-1FB0DC573E03}"/>
              </a:ext>
            </a:extLst>
          </p:cNvPr>
          <p:cNvGrpSpPr/>
          <p:nvPr/>
        </p:nvGrpSpPr>
        <p:grpSpPr>
          <a:xfrm>
            <a:off x="9401776" y="1221856"/>
            <a:ext cx="2928994" cy="923330"/>
            <a:chOff x="862986" y="884505"/>
            <a:chExt cx="2928994" cy="92333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8624BCC-14FA-AB64-A08A-F01B840ACBE3}"/>
                </a:ext>
              </a:extLst>
            </p:cNvPr>
            <p:cNvSpPr txBox="1"/>
            <p:nvPr/>
          </p:nvSpPr>
          <p:spPr>
            <a:xfrm>
              <a:off x="862986" y="884505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51A37B7-170C-C90E-2294-E8EA3C477F36}"/>
                </a:ext>
              </a:extLst>
            </p:cNvPr>
            <p:cNvSpPr txBox="1"/>
            <p:nvPr/>
          </p:nvSpPr>
          <p:spPr>
            <a:xfrm>
              <a:off x="1978997" y="1053794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498BB32-B362-9F2A-EF5F-86AB51ACD517}"/>
                </a:ext>
              </a:extLst>
            </p:cNvPr>
            <p:cNvSpPr txBox="1"/>
            <p:nvPr/>
          </p:nvSpPr>
          <p:spPr>
            <a:xfrm>
              <a:off x="2046380" y="1346170"/>
              <a:ext cx="17456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In the World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296E97FA-B265-E8CF-2232-D3BD8AB508C7}"/>
              </a:ext>
            </a:extLst>
          </p:cNvPr>
          <p:cNvSpPr txBox="1"/>
          <p:nvPr/>
        </p:nvSpPr>
        <p:spPr>
          <a:xfrm>
            <a:off x="3863981" y="543089"/>
            <a:ext cx="395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KEDUDUKAN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ANTARABANGSA</a:t>
            </a:r>
            <a:endParaRPr lang="en-US" sz="2000" dirty="0">
              <a:solidFill>
                <a:srgbClr val="9E0732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D6D95-7F80-9C44-7A41-3222481B4368}"/>
              </a:ext>
            </a:extLst>
          </p:cNvPr>
          <p:cNvSpPr txBox="1"/>
          <p:nvPr/>
        </p:nvSpPr>
        <p:spPr>
          <a:xfrm>
            <a:off x="9279937" y="5992833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April 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98">
            <a:extLst>
              <a:ext uri="{FF2B5EF4-FFF2-40B4-BE49-F238E27FC236}">
                <a16:creationId xmlns:a16="http://schemas.microsoft.com/office/drawing/2014/main" id="{79DB59B2-7C46-F3B2-4920-D3F6BA4D0DB0}"/>
              </a:ext>
            </a:extLst>
          </p:cNvPr>
          <p:cNvSpPr txBox="1"/>
          <p:nvPr/>
        </p:nvSpPr>
        <p:spPr>
          <a:xfrm>
            <a:off x="11367067" y="3009368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A89382-98AF-1947-A11C-F85CB8CAAA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787" y="2048346"/>
            <a:ext cx="1275266" cy="1042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7E0985-749F-388F-9B4C-4BBB1F114D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49"/>
          <a:stretch>
            <a:fillRect/>
          </a:stretch>
        </p:blipFill>
        <p:spPr>
          <a:xfrm>
            <a:off x="837609" y="4583397"/>
            <a:ext cx="1082115" cy="938121"/>
          </a:xfrm>
          <a:prstGeom prst="rect">
            <a:avLst/>
          </a:prstGeom>
        </p:spPr>
      </p:pic>
      <p:pic>
        <p:nvPicPr>
          <p:cNvPr id="14" name="Content Placeholder 33">
            <a:extLst>
              <a:ext uri="{FF2B5EF4-FFF2-40B4-BE49-F238E27FC236}">
                <a16:creationId xmlns:a16="http://schemas.microsoft.com/office/drawing/2014/main" id="{8B811E29-8B53-0E03-7B4C-76AD373AB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5095" y="4696098"/>
            <a:ext cx="1235914" cy="5525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4A322E-E3D6-6B67-D4BC-FED54A691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768" y="4678611"/>
            <a:ext cx="1280434" cy="587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6718FE-ECE4-8BBE-5E9B-E7FA8E426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5635" y="4529445"/>
            <a:ext cx="1875580" cy="105236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650CFC-2C0F-9D9B-8EE8-E3F60BDC846D}"/>
              </a:ext>
            </a:extLst>
          </p:cNvPr>
          <p:cNvGrpSpPr/>
          <p:nvPr/>
        </p:nvGrpSpPr>
        <p:grpSpPr>
          <a:xfrm>
            <a:off x="582841" y="1265122"/>
            <a:ext cx="1574823" cy="923330"/>
            <a:chOff x="1075202" y="323636"/>
            <a:chExt cx="1574823" cy="9233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67540B-D45B-0962-1DDE-C0274F4E7710}"/>
                </a:ext>
              </a:extLst>
            </p:cNvPr>
            <p:cNvSpPr txBox="1"/>
            <p:nvPr/>
          </p:nvSpPr>
          <p:spPr>
            <a:xfrm>
              <a:off x="1075202" y="323636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134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4A7058-D199-7936-B17C-60218468DC7C}"/>
                </a:ext>
              </a:extLst>
            </p:cNvPr>
            <p:cNvSpPr txBox="1"/>
            <p:nvPr/>
          </p:nvSpPr>
          <p:spPr>
            <a:xfrm>
              <a:off x="2183344" y="443756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4559F5-E3BC-F776-CBD6-AC7B5683B6F2}"/>
              </a:ext>
            </a:extLst>
          </p:cNvPr>
          <p:cNvGrpSpPr/>
          <p:nvPr/>
        </p:nvGrpSpPr>
        <p:grpSpPr>
          <a:xfrm>
            <a:off x="2902087" y="1274227"/>
            <a:ext cx="1530474" cy="1015663"/>
            <a:chOff x="1115180" y="734578"/>
            <a:chExt cx="1442388" cy="101566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B019D6-A08E-93B9-0882-C3B76F6552D7}"/>
                </a:ext>
              </a:extLst>
            </p:cNvPr>
            <p:cNvSpPr txBox="1"/>
            <p:nvPr/>
          </p:nvSpPr>
          <p:spPr>
            <a:xfrm>
              <a:off x="1115180" y="734578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454EF1-954C-8C61-3AB4-57FACAB55FC8}"/>
                </a:ext>
              </a:extLst>
            </p:cNvPr>
            <p:cNvSpPr txBox="1"/>
            <p:nvPr/>
          </p:nvSpPr>
          <p:spPr>
            <a:xfrm>
              <a:off x="2090887" y="8622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B9D0E07-8F28-9350-AE63-BE7461D011FC}"/>
              </a:ext>
            </a:extLst>
          </p:cNvPr>
          <p:cNvGrpSpPr/>
          <p:nvPr/>
        </p:nvGrpSpPr>
        <p:grpSpPr>
          <a:xfrm>
            <a:off x="7604886" y="1313820"/>
            <a:ext cx="1674332" cy="923330"/>
            <a:chOff x="881074" y="933203"/>
            <a:chExt cx="1674332" cy="92333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1F9C5E-C89E-8C57-6D3D-A2770D07943B}"/>
                </a:ext>
              </a:extLst>
            </p:cNvPr>
            <p:cNvSpPr txBox="1"/>
            <p:nvPr/>
          </p:nvSpPr>
          <p:spPr>
            <a:xfrm>
              <a:off x="881074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329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604B6F0-F173-2F62-6750-423057526EFA}"/>
                </a:ext>
              </a:extLst>
            </p:cNvPr>
            <p:cNvSpPr txBox="1"/>
            <p:nvPr/>
          </p:nvSpPr>
          <p:spPr>
            <a:xfrm>
              <a:off x="2088725" y="994770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th</a:t>
              </a:r>
              <a:endPara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0C638F-F1D0-99DC-C17E-B1820782E857}"/>
              </a:ext>
            </a:extLst>
          </p:cNvPr>
          <p:cNvGrpSpPr/>
          <p:nvPr/>
        </p:nvGrpSpPr>
        <p:grpSpPr>
          <a:xfrm>
            <a:off x="301114" y="3615354"/>
            <a:ext cx="1670990" cy="923330"/>
            <a:chOff x="928163" y="757865"/>
            <a:chExt cx="1670990" cy="92333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EAABA6-BA07-B9C7-AFDD-22617E9435DF}"/>
                </a:ext>
              </a:extLst>
            </p:cNvPr>
            <p:cNvSpPr txBox="1"/>
            <p:nvPr/>
          </p:nvSpPr>
          <p:spPr>
            <a:xfrm>
              <a:off x="928163" y="757865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62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01F80BA-A502-96AA-8449-7B69754C4C2C}"/>
                </a:ext>
              </a:extLst>
            </p:cNvPr>
            <p:cNvSpPr txBox="1"/>
            <p:nvPr/>
          </p:nvSpPr>
          <p:spPr>
            <a:xfrm>
              <a:off x="2083497" y="893475"/>
              <a:ext cx="51565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4140CC5-9D12-2CF7-13F4-902E535EB070}"/>
              </a:ext>
            </a:extLst>
          </p:cNvPr>
          <p:cNvGrpSpPr/>
          <p:nvPr/>
        </p:nvGrpSpPr>
        <p:grpSpPr>
          <a:xfrm>
            <a:off x="2836695" y="3626341"/>
            <a:ext cx="1569608" cy="923330"/>
            <a:chOff x="796231" y="933203"/>
            <a:chExt cx="1569608" cy="92333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F16FDA4-1C1E-D794-9FC3-1E4E64C975D5}"/>
                </a:ext>
              </a:extLst>
            </p:cNvPr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81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E27924B-7619-AAC2-0AE5-017677CA0223}"/>
                </a:ext>
              </a:extLst>
            </p:cNvPr>
            <p:cNvSpPr txBox="1"/>
            <p:nvPr/>
          </p:nvSpPr>
          <p:spPr>
            <a:xfrm>
              <a:off x="1869269" y="994770"/>
              <a:ext cx="4965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3336EBF-C7E0-C29A-3D2F-2F0E2C9E5261}"/>
              </a:ext>
            </a:extLst>
          </p:cNvPr>
          <p:cNvSpPr txBox="1"/>
          <p:nvPr/>
        </p:nvSpPr>
        <p:spPr>
          <a:xfrm>
            <a:off x="7109851" y="3755827"/>
            <a:ext cx="2385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401-600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CEDE425-19CC-E1D0-4C65-8546DD17CFB9}"/>
              </a:ext>
            </a:extLst>
          </p:cNvPr>
          <p:cNvGrpSpPr/>
          <p:nvPr/>
        </p:nvGrpSpPr>
        <p:grpSpPr>
          <a:xfrm>
            <a:off x="9932547" y="3626341"/>
            <a:ext cx="1681658" cy="923330"/>
            <a:chOff x="796231" y="933203"/>
            <a:chExt cx="1681658" cy="92333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EA37724-96EA-624A-B2F1-4F93F109ACB5}"/>
                </a:ext>
              </a:extLst>
            </p:cNvPr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132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E79A37-8DAC-FEB4-1239-0B83C3E8C7FD}"/>
                </a:ext>
              </a:extLst>
            </p:cNvPr>
            <p:cNvSpPr txBox="1"/>
            <p:nvPr/>
          </p:nvSpPr>
          <p:spPr>
            <a:xfrm>
              <a:off x="1960709" y="994770"/>
              <a:ext cx="5171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50A15F1-849B-2CE6-F072-149B2F79D73D}"/>
              </a:ext>
            </a:extLst>
          </p:cNvPr>
          <p:cNvSpPr txBox="1"/>
          <p:nvPr/>
        </p:nvSpPr>
        <p:spPr>
          <a:xfrm>
            <a:off x="9038232" y="3815451"/>
            <a:ext cx="496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8" name="TextBox 98">
            <a:extLst>
              <a:ext uri="{FF2B5EF4-FFF2-40B4-BE49-F238E27FC236}">
                <a16:creationId xmlns:a16="http://schemas.microsoft.com/office/drawing/2014/main" id="{DBBAF869-A339-F576-43BB-19B0E8A747BF}"/>
              </a:ext>
            </a:extLst>
          </p:cNvPr>
          <p:cNvSpPr txBox="1"/>
          <p:nvPr/>
        </p:nvSpPr>
        <p:spPr>
          <a:xfrm>
            <a:off x="7247607" y="2833002"/>
            <a:ext cx="167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 2026</a:t>
            </a:r>
          </a:p>
        </p:txBody>
      </p:sp>
      <p:sp>
        <p:nvSpPr>
          <p:cNvPr id="59" name="TextBox 98">
            <a:extLst>
              <a:ext uri="{FF2B5EF4-FFF2-40B4-BE49-F238E27FC236}">
                <a16:creationId xmlns:a16="http://schemas.microsoft.com/office/drawing/2014/main" id="{FA310D2E-C8B7-7414-1197-5DAE89AECBE8}"/>
              </a:ext>
            </a:extLst>
          </p:cNvPr>
          <p:cNvSpPr txBox="1"/>
          <p:nvPr/>
        </p:nvSpPr>
        <p:spPr>
          <a:xfrm>
            <a:off x="1839576" y="2879496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60" name="TextBox 98">
            <a:extLst>
              <a:ext uri="{FF2B5EF4-FFF2-40B4-BE49-F238E27FC236}">
                <a16:creationId xmlns:a16="http://schemas.microsoft.com/office/drawing/2014/main" id="{A6B33CAB-C532-584B-EF28-0C7C4A06A030}"/>
              </a:ext>
            </a:extLst>
          </p:cNvPr>
          <p:cNvSpPr txBox="1"/>
          <p:nvPr/>
        </p:nvSpPr>
        <p:spPr>
          <a:xfrm>
            <a:off x="2729507" y="2845324"/>
            <a:ext cx="101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Asia 2026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C4E9D1C2-C968-43F2-1877-F21A287AF8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8288" y="2360984"/>
            <a:ext cx="1948729" cy="481265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07B9552C-493E-DB41-FA54-8E571340BC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0224" y="2363467"/>
            <a:ext cx="1922595" cy="474811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DBDE0812-B638-2A94-512D-7DC1D0582C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79181" y="2358057"/>
            <a:ext cx="1922595" cy="474811"/>
          </a:xfrm>
          <a:prstGeom prst="rect">
            <a:avLst/>
          </a:prstGeom>
        </p:spPr>
      </p:pic>
      <p:sp>
        <p:nvSpPr>
          <p:cNvPr id="74" name="TextBox 98">
            <a:extLst>
              <a:ext uri="{FF2B5EF4-FFF2-40B4-BE49-F238E27FC236}">
                <a16:creationId xmlns:a16="http://schemas.microsoft.com/office/drawing/2014/main" id="{E2E9F338-38BD-6EA6-ACFE-C7C34DF14AFF}"/>
              </a:ext>
            </a:extLst>
          </p:cNvPr>
          <p:cNvSpPr txBox="1"/>
          <p:nvPr/>
        </p:nvSpPr>
        <p:spPr>
          <a:xfrm>
            <a:off x="10938389" y="5031191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86" name="TextBox 98">
            <a:extLst>
              <a:ext uri="{FF2B5EF4-FFF2-40B4-BE49-F238E27FC236}">
                <a16:creationId xmlns:a16="http://schemas.microsoft.com/office/drawing/2014/main" id="{E4992969-186D-DFCE-6206-D7EA9E2123B2}"/>
              </a:ext>
            </a:extLst>
          </p:cNvPr>
          <p:cNvSpPr txBox="1"/>
          <p:nvPr/>
        </p:nvSpPr>
        <p:spPr>
          <a:xfrm>
            <a:off x="11316779" y="3009368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87" name="TextBox 98">
            <a:extLst>
              <a:ext uri="{FF2B5EF4-FFF2-40B4-BE49-F238E27FC236}">
                <a16:creationId xmlns:a16="http://schemas.microsoft.com/office/drawing/2014/main" id="{D60541D6-A246-B17C-D9E6-918C351A3B12}"/>
              </a:ext>
            </a:extLst>
          </p:cNvPr>
          <p:cNvSpPr txBox="1"/>
          <p:nvPr/>
        </p:nvSpPr>
        <p:spPr>
          <a:xfrm>
            <a:off x="8921354" y="4218457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68B6200-7846-FF8A-11D3-8022AD1EFB60}"/>
              </a:ext>
            </a:extLst>
          </p:cNvPr>
          <p:cNvSpPr/>
          <p:nvPr/>
        </p:nvSpPr>
        <p:spPr>
          <a:xfrm>
            <a:off x="5107811" y="3190158"/>
            <a:ext cx="2002040" cy="2331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84B9D3E-75A5-A68D-4CC0-A32D69BCF95B}"/>
              </a:ext>
            </a:extLst>
          </p:cNvPr>
          <p:cNvGrpSpPr/>
          <p:nvPr/>
        </p:nvGrpSpPr>
        <p:grpSpPr>
          <a:xfrm>
            <a:off x="4844453" y="1421911"/>
            <a:ext cx="2503094" cy="1734584"/>
            <a:chOff x="4844453" y="1421911"/>
            <a:chExt cx="2503094" cy="1734584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296400D-3792-C427-6E5A-DF0ED941D1F2}"/>
                </a:ext>
              </a:extLst>
            </p:cNvPr>
            <p:cNvSpPr txBox="1"/>
            <p:nvPr/>
          </p:nvSpPr>
          <p:spPr>
            <a:xfrm>
              <a:off x="4940300" y="1683521"/>
              <a:ext cx="23114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TOP 200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385352E-84F9-E292-2AC3-D79384370270}"/>
                </a:ext>
              </a:extLst>
            </p:cNvPr>
            <p:cNvSpPr txBox="1"/>
            <p:nvPr/>
          </p:nvSpPr>
          <p:spPr>
            <a:xfrm>
              <a:off x="4844453" y="1421911"/>
              <a:ext cx="2503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20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Subjects</a:t>
              </a:r>
            </a:p>
          </p:txBody>
        </p:sp>
        <p:sp>
          <p:nvSpPr>
            <p:cNvPr id="107" name="TextBox 98">
              <a:extLst>
                <a:ext uri="{FF2B5EF4-FFF2-40B4-BE49-F238E27FC236}">
                  <a16:creationId xmlns:a16="http://schemas.microsoft.com/office/drawing/2014/main" id="{02C271AC-F9BE-CCED-F44F-A25BF7A83333}"/>
                </a:ext>
              </a:extLst>
            </p:cNvPr>
            <p:cNvSpPr txBox="1"/>
            <p:nvPr/>
          </p:nvSpPr>
          <p:spPr>
            <a:xfrm>
              <a:off x="5030793" y="2851647"/>
              <a:ext cx="16765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subject</a:t>
              </a:r>
            </a:p>
          </p:txBody>
        </p:sp>
        <p:pic>
          <p:nvPicPr>
            <p:cNvPr id="108" name="Graphic 107">
              <a:extLst>
                <a:ext uri="{FF2B5EF4-FFF2-40B4-BE49-F238E27FC236}">
                  <a16:creationId xmlns:a16="http://schemas.microsoft.com/office/drawing/2014/main" id="{2BEE3F10-6AF4-92D1-FAF7-ACE9461E4CF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07811" y="2362976"/>
              <a:ext cx="1948729" cy="481265"/>
            </a:xfrm>
            <a:prstGeom prst="rect">
              <a:avLst/>
            </a:prstGeom>
          </p:spPr>
        </p:pic>
        <p:sp>
          <p:nvSpPr>
            <p:cNvPr id="109" name="TextBox 98">
              <a:extLst>
                <a:ext uri="{FF2B5EF4-FFF2-40B4-BE49-F238E27FC236}">
                  <a16:creationId xmlns:a16="http://schemas.microsoft.com/office/drawing/2014/main" id="{43681F52-91C8-B6BF-DC71-B1C07EE968B9}"/>
                </a:ext>
              </a:extLst>
            </p:cNvPr>
            <p:cNvSpPr txBox="1"/>
            <p:nvPr/>
          </p:nvSpPr>
          <p:spPr>
            <a:xfrm>
              <a:off x="6609726" y="2879496"/>
              <a:ext cx="5423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AF75295-C827-C4E0-D305-7229AF34EF37}"/>
              </a:ext>
            </a:extLst>
          </p:cNvPr>
          <p:cNvGrpSpPr/>
          <p:nvPr/>
        </p:nvGrpSpPr>
        <p:grpSpPr>
          <a:xfrm>
            <a:off x="4951238" y="3177464"/>
            <a:ext cx="1371600" cy="584775"/>
            <a:chOff x="1038810" y="323636"/>
            <a:chExt cx="1371600" cy="584775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2C865D4-C94F-661B-7E68-A4A09759CBBA}"/>
                </a:ext>
              </a:extLst>
            </p:cNvPr>
            <p:cNvSpPr txBox="1"/>
            <p:nvPr/>
          </p:nvSpPr>
          <p:spPr>
            <a:xfrm>
              <a:off x="1038810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38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F48E153-0D54-A880-FDDE-4C65A01B71E5}"/>
                </a:ext>
              </a:extLst>
            </p:cNvPr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D169FDA7-0C73-0E9B-BBE0-685B59B7D52D}"/>
              </a:ext>
            </a:extLst>
          </p:cNvPr>
          <p:cNvSpPr txBox="1"/>
          <p:nvPr/>
        </p:nvSpPr>
        <p:spPr>
          <a:xfrm>
            <a:off x="5896864" y="339331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world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36DBF18-5DBA-BA50-B45C-E7C609A9D24A}"/>
              </a:ext>
            </a:extLst>
          </p:cNvPr>
          <p:cNvSpPr txBox="1"/>
          <p:nvPr/>
        </p:nvSpPr>
        <p:spPr>
          <a:xfrm>
            <a:off x="5197091" y="3642959"/>
            <a:ext cx="1818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Veterinary Science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3DEED21-DD16-441E-D362-8567594D4043}"/>
              </a:ext>
            </a:extLst>
          </p:cNvPr>
          <p:cNvSpPr txBox="1"/>
          <p:nvPr/>
        </p:nvSpPr>
        <p:spPr>
          <a:xfrm>
            <a:off x="4981829" y="4423232"/>
            <a:ext cx="2236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Agriculture &amp; Forestry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DFAE69E-D1F0-B1F2-86B0-7DB7FE7DC4DF}"/>
              </a:ext>
            </a:extLst>
          </p:cNvPr>
          <p:cNvGrpSpPr/>
          <p:nvPr/>
        </p:nvGrpSpPr>
        <p:grpSpPr>
          <a:xfrm>
            <a:off x="4989800" y="4578560"/>
            <a:ext cx="1371600" cy="1015663"/>
            <a:chOff x="1075202" y="323636"/>
            <a:chExt cx="1371600" cy="1015663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B784D32-6814-AE5A-460C-9AA055D823BB}"/>
                </a:ext>
              </a:extLst>
            </p:cNvPr>
            <p:cNvSpPr txBox="1"/>
            <p:nvPr/>
          </p:nvSpPr>
          <p:spPr>
            <a:xfrm>
              <a:off x="1075202" y="323636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FAF4487-FC24-CB8A-FEAD-7E103439C8B6}"/>
                </a:ext>
              </a:extLst>
            </p:cNvPr>
            <p:cNvSpPr txBox="1"/>
            <p:nvPr/>
          </p:nvSpPr>
          <p:spPr>
            <a:xfrm>
              <a:off x="1242408" y="7120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37E6E7E3-C894-4CA5-5937-A7FB8600EFE1}"/>
              </a:ext>
            </a:extLst>
          </p:cNvPr>
          <p:cNvSpPr txBox="1"/>
          <p:nvPr/>
        </p:nvSpPr>
        <p:spPr>
          <a:xfrm>
            <a:off x="5776510" y="509361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Malaysia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F9A6011-1907-CFB8-8E88-4374A20B9C83}"/>
              </a:ext>
            </a:extLst>
          </p:cNvPr>
          <p:cNvSpPr txBox="1"/>
          <p:nvPr/>
        </p:nvSpPr>
        <p:spPr>
          <a:xfrm>
            <a:off x="5687021" y="3259864"/>
            <a:ext cx="4666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9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351E57F-32D8-3714-418D-1A005264402F}"/>
              </a:ext>
            </a:extLst>
          </p:cNvPr>
          <p:cNvGrpSpPr/>
          <p:nvPr/>
        </p:nvGrpSpPr>
        <p:grpSpPr>
          <a:xfrm>
            <a:off x="4951082" y="3968374"/>
            <a:ext cx="1371600" cy="584775"/>
            <a:chOff x="1038810" y="323636"/>
            <a:chExt cx="1371600" cy="584775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D1A09E27-4AB3-5B29-D9B7-6245150A91B9}"/>
                </a:ext>
              </a:extLst>
            </p:cNvPr>
            <p:cNvSpPr txBox="1"/>
            <p:nvPr/>
          </p:nvSpPr>
          <p:spPr>
            <a:xfrm>
              <a:off x="1038810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64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11EDB39-DB9B-46FC-F4DC-C5A54726E0D5}"/>
                </a:ext>
              </a:extLst>
            </p:cNvPr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A39C3811-85B8-064C-9742-6AD54DEA244A}"/>
              </a:ext>
            </a:extLst>
          </p:cNvPr>
          <p:cNvSpPr txBox="1"/>
          <p:nvPr/>
        </p:nvSpPr>
        <p:spPr>
          <a:xfrm>
            <a:off x="5896708" y="418422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world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94B4B8F-D840-A7B2-15E5-87D43ABBD17E}"/>
              </a:ext>
            </a:extLst>
          </p:cNvPr>
          <p:cNvSpPr txBox="1"/>
          <p:nvPr/>
        </p:nvSpPr>
        <p:spPr>
          <a:xfrm>
            <a:off x="5668577" y="4050774"/>
            <a:ext cx="4666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9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A906810-C338-7AC0-60F1-55147DE04621}"/>
              </a:ext>
            </a:extLst>
          </p:cNvPr>
          <p:cNvSpPr txBox="1"/>
          <p:nvPr/>
        </p:nvSpPr>
        <p:spPr>
          <a:xfrm>
            <a:off x="5639344" y="4753677"/>
            <a:ext cx="4666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122707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D10DC0C3-6F9A-5C08-6FA4-4305DEBCD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126" y="2313043"/>
            <a:ext cx="3001308" cy="30085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7D750B-E99E-BCC4-8A09-A3BCB41560C6}"/>
              </a:ext>
            </a:extLst>
          </p:cNvPr>
          <p:cNvSpPr/>
          <p:nvPr/>
        </p:nvSpPr>
        <p:spPr>
          <a:xfrm>
            <a:off x="7955683" y="4183196"/>
            <a:ext cx="2215238" cy="33718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0" lvl="1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 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Sekolah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Perniagaan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Ekonomi</a:t>
            </a:r>
          </a:p>
          <a:p>
            <a:pPr marL="0" lvl="1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 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Sekolah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Pengajian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Siswazah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899B79CB-3D9F-0B0D-D4ED-D967A2CDABD8}"/>
              </a:ext>
            </a:extLst>
          </p:cNvPr>
          <p:cNvSpPr/>
          <p:nvPr/>
        </p:nvSpPr>
        <p:spPr>
          <a:xfrm>
            <a:off x="7959582" y="3928194"/>
            <a:ext cx="1169605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Sekolah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8A0F83-BADB-9AAC-D15C-BED7A6A07D46}"/>
              </a:ext>
            </a:extLst>
          </p:cNvPr>
          <p:cNvCxnSpPr>
            <a:cxnSpLocks/>
          </p:cNvCxnSpPr>
          <p:nvPr/>
        </p:nvCxnSpPr>
        <p:spPr>
          <a:xfrm>
            <a:off x="7983010" y="3928194"/>
            <a:ext cx="0" cy="622258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EFD6FA4-088C-EC82-8EDC-7905243B7C53}"/>
              </a:ext>
            </a:extLst>
          </p:cNvPr>
          <p:cNvSpPr/>
          <p:nvPr/>
        </p:nvSpPr>
        <p:spPr>
          <a:xfrm>
            <a:off x="2467722" y="4964530"/>
            <a:ext cx="29051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Biosains (IBS) 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Perhutanan Tropika dan Produk Hutan</a:t>
            </a:r>
            <a:r>
              <a:rPr lang="en-US" alt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(INTROP) 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Pertanian Tropika dan Sekuriti Makanan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) 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2D08EA-C947-C546-36D5-77DFE1D782FC}"/>
              </a:ext>
            </a:extLst>
          </p:cNvPr>
          <p:cNvSpPr/>
          <p:nvPr/>
        </p:nvSpPr>
        <p:spPr>
          <a:xfrm>
            <a:off x="2082912" y="4206086"/>
            <a:ext cx="3275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Pusat </a:t>
            </a: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Kecemerlangan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r"/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Pengajian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Tinggi (</a:t>
            </a: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HICoE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0A5D15-1DB4-519F-3673-BD568E5B888E}"/>
              </a:ext>
            </a:extLst>
          </p:cNvPr>
          <p:cNvCxnSpPr/>
          <p:nvPr/>
        </p:nvCxnSpPr>
        <p:spPr>
          <a:xfrm>
            <a:off x="5358867" y="4666210"/>
            <a:ext cx="0" cy="794515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FA7ACEF-4158-422E-8926-7B5FEBB04AAC}"/>
              </a:ext>
            </a:extLst>
          </p:cNvPr>
          <p:cNvSpPr txBox="1"/>
          <p:nvPr/>
        </p:nvSpPr>
        <p:spPr>
          <a:xfrm>
            <a:off x="5161370" y="3448824"/>
            <a:ext cx="80013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92E7B6-301A-069F-E294-CCAD0C8BF12C}"/>
              </a:ext>
            </a:extLst>
          </p:cNvPr>
          <p:cNvSpPr txBox="1"/>
          <p:nvPr/>
        </p:nvSpPr>
        <p:spPr>
          <a:xfrm>
            <a:off x="5978734" y="2597564"/>
            <a:ext cx="79761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4409F0-6DE9-794C-9017-E404825A84F4}"/>
              </a:ext>
            </a:extLst>
          </p:cNvPr>
          <p:cNvSpPr txBox="1"/>
          <p:nvPr/>
        </p:nvSpPr>
        <p:spPr>
          <a:xfrm>
            <a:off x="6111550" y="4237442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17D8D1-F7C0-4DA6-3767-91C17B46FA05}"/>
              </a:ext>
            </a:extLst>
          </p:cNvPr>
          <p:cNvSpPr txBox="1"/>
          <p:nvPr/>
        </p:nvSpPr>
        <p:spPr>
          <a:xfrm>
            <a:off x="6830723" y="3407161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62300E-F830-4526-B977-BF625032D2A2}"/>
              </a:ext>
            </a:extLst>
          </p:cNvPr>
          <p:cNvGrpSpPr/>
          <p:nvPr/>
        </p:nvGrpSpPr>
        <p:grpSpPr>
          <a:xfrm>
            <a:off x="6388541" y="1450720"/>
            <a:ext cx="791576" cy="1078858"/>
            <a:chOff x="4688878" y="1458276"/>
            <a:chExt cx="791576" cy="107885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E89851-6FE5-3DE8-D58D-F5D8C869D311}"/>
                </a:ext>
              </a:extLst>
            </p:cNvPr>
            <p:cNvCxnSpPr/>
            <p:nvPr/>
          </p:nvCxnSpPr>
          <p:spPr>
            <a:xfrm>
              <a:off x="4692128" y="2148629"/>
              <a:ext cx="0" cy="388505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3779CD7-15C8-7E59-EA15-8E67A2F86CC1}"/>
                </a:ext>
              </a:extLst>
            </p:cNvPr>
            <p:cNvCxnSpPr/>
            <p:nvPr/>
          </p:nvCxnSpPr>
          <p:spPr>
            <a:xfrm flipV="1">
              <a:off x="4688878" y="1458276"/>
              <a:ext cx="791576" cy="706012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80C6E7-70F3-022C-ABFA-C898FF7C3907}"/>
              </a:ext>
            </a:extLst>
          </p:cNvPr>
          <p:cNvGrpSpPr/>
          <p:nvPr/>
        </p:nvGrpSpPr>
        <p:grpSpPr>
          <a:xfrm>
            <a:off x="4617590" y="2043086"/>
            <a:ext cx="887382" cy="1514748"/>
            <a:chOff x="2795372" y="2066718"/>
            <a:chExt cx="887382" cy="151474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FDB616-79C2-0D1B-3BCC-2ACB526FD96F}"/>
                </a:ext>
              </a:extLst>
            </p:cNvPr>
            <p:cNvCxnSpPr/>
            <p:nvPr/>
          </p:nvCxnSpPr>
          <p:spPr>
            <a:xfrm>
              <a:off x="3207866" y="2066990"/>
              <a:ext cx="474888" cy="1514476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5D5F7F5-89E6-9A81-AEE2-3CEA66DE7C24}"/>
                </a:ext>
              </a:extLst>
            </p:cNvPr>
            <p:cNvCxnSpPr/>
            <p:nvPr/>
          </p:nvCxnSpPr>
          <p:spPr>
            <a:xfrm>
              <a:off x="2795372" y="2066718"/>
              <a:ext cx="41275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EF27C9-1348-D93F-D6A6-43D4B7BD3A2D}"/>
              </a:ext>
            </a:extLst>
          </p:cNvPr>
          <p:cNvCxnSpPr/>
          <p:nvPr/>
        </p:nvCxnSpPr>
        <p:spPr>
          <a:xfrm>
            <a:off x="7459359" y="3811747"/>
            <a:ext cx="514410" cy="279695"/>
          </a:xfrm>
          <a:prstGeom prst="line">
            <a:avLst/>
          </a:prstGeom>
          <a:ln w="12700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5850A6-5B76-FC27-6C61-9FF5CBD60300}"/>
              </a:ext>
            </a:extLst>
          </p:cNvPr>
          <p:cNvCxnSpPr/>
          <p:nvPr/>
        </p:nvCxnSpPr>
        <p:spPr>
          <a:xfrm>
            <a:off x="5366378" y="4750820"/>
            <a:ext cx="650991" cy="1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EE1D19B-13DC-10F6-7BD0-999913C412A1}"/>
              </a:ext>
            </a:extLst>
          </p:cNvPr>
          <p:cNvSpPr/>
          <p:nvPr/>
        </p:nvSpPr>
        <p:spPr>
          <a:xfrm>
            <a:off x="1566729" y="2028338"/>
            <a:ext cx="309372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Pertanian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</a:p>
          <a:p>
            <a:pPr lvl="0" algn="r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Sains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Kejuruteraan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Pengajian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Pendidikan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Sains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Makanan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Perhutanan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Alam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Sekitar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Perubatan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Veterinar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Ekologi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Manusia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Bahasa Moden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Komunikasi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Rekabentuk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Senibina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Perubatan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Kesihatan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 •</a:t>
            </a:r>
          </a:p>
          <a:p>
            <a:pPr lvl="0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Komputer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Maklumat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</a:p>
          <a:p>
            <a:pPr marL="0" lvl="1" algn="r"/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Bioteknologi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Biomolekul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Pertanian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Perhutanan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(UPMS)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Fakulti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Kemanusiaan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,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Pengurusan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(UPMS) 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1F25A5-F861-C555-0BB8-AB99C97CAEEC}"/>
              </a:ext>
            </a:extLst>
          </p:cNvPr>
          <p:cNvSpPr/>
          <p:nvPr/>
        </p:nvSpPr>
        <p:spPr>
          <a:xfrm>
            <a:off x="3800794" y="1760114"/>
            <a:ext cx="681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Fakulti</a:t>
            </a:r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EF6BCAE-FBAB-2EAA-2A5A-9219F68263D3}"/>
              </a:ext>
            </a:extLst>
          </p:cNvPr>
          <p:cNvCxnSpPr>
            <a:cxnSpLocks/>
          </p:cNvCxnSpPr>
          <p:nvPr/>
        </p:nvCxnSpPr>
        <p:spPr>
          <a:xfrm>
            <a:off x="4604596" y="1803726"/>
            <a:ext cx="0" cy="213771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DEEF4A5-1706-5034-DCEB-2B39B23AA1D2}"/>
              </a:ext>
            </a:extLst>
          </p:cNvPr>
          <p:cNvSpPr/>
          <p:nvPr/>
        </p:nvSpPr>
        <p:spPr>
          <a:xfrm>
            <a:off x="7173620" y="1621202"/>
            <a:ext cx="3582515" cy="1477328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Nanosains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Nanoteknologi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(ION2)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Penuaan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Malaysia </a:t>
            </a:r>
            <a:r>
              <a:rPr lang="en-MY" sz="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MY" sz="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MyAgein</a:t>
            </a:r>
            <a:r>
              <a:rPr lang="en-MY" sz="800" noProof="0" dirty="0" err="1">
                <a:ln>
                  <a:noFill/>
                </a:ln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g</a:t>
            </a:r>
            <a:r>
              <a:rPr lang="en-MY" sz="70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®)</a:t>
            </a:r>
            <a:endParaRPr lang="en-US" sz="9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Matematik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(INSPEM)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Penyelidikan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Produk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Halal (IPPH)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Pengajian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Sosial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(IPSAS)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Kajian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Perladangan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(IKP)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Antarabangsa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Akuakultur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dan Sains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Akuatik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(I-AQUAS)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Biosains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(IBS)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Perhutanan Tropika dan Produk Hutan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(INTROP)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 Pertanian Tropika dan Sekuriti Makanan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Ekosains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Borneo (UPMS) 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34" name="Rounded Rectangle 4">
            <a:extLst>
              <a:ext uri="{FF2B5EF4-FFF2-40B4-BE49-F238E27FC236}">
                <a16:creationId xmlns:a16="http://schemas.microsoft.com/office/drawing/2014/main" id="{9DB7C2D8-D627-CB39-7444-E01CA96EEEEB}"/>
              </a:ext>
            </a:extLst>
          </p:cNvPr>
          <p:cNvSpPr/>
          <p:nvPr/>
        </p:nvSpPr>
        <p:spPr>
          <a:xfrm>
            <a:off x="7173620" y="1385502"/>
            <a:ext cx="1200226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Institut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774500-0260-EB2D-A123-363F173DBEC2}"/>
              </a:ext>
            </a:extLst>
          </p:cNvPr>
          <p:cNvCxnSpPr/>
          <p:nvPr/>
        </p:nvCxnSpPr>
        <p:spPr>
          <a:xfrm>
            <a:off x="7197656" y="1349561"/>
            <a:ext cx="0" cy="160138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D22CEBB-8432-0BD4-367B-2EEE43BB87DB}"/>
              </a:ext>
            </a:extLst>
          </p:cNvPr>
          <p:cNvSpPr txBox="1"/>
          <p:nvPr/>
        </p:nvSpPr>
        <p:spPr>
          <a:xfrm>
            <a:off x="3994885" y="380451"/>
            <a:ext cx="4202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FAKULTI, INSTITUT &amp; SEKOLAH </a:t>
            </a:r>
            <a:endParaRPr lang="en-US" sz="20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231509A-6085-EF6B-9C9F-54C4AA8D85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6113" y="1585990"/>
            <a:ext cx="1631033" cy="1223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F532812-091B-B7AF-85FB-145A62F0CB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812" y="4146835"/>
            <a:ext cx="2240655" cy="183326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9C6812B-E51B-81D1-35FF-AF781976A0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446" y="877902"/>
            <a:ext cx="2201960" cy="14679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262DB33-910A-10AD-6D3D-CAACAF7FEE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9257" y="3629158"/>
            <a:ext cx="2167890" cy="1445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4BD51F-BE70-46B1-8FB6-AF88AD8AD055}"/>
              </a:ext>
            </a:extLst>
          </p:cNvPr>
          <p:cNvSpPr txBox="1"/>
          <p:nvPr/>
        </p:nvSpPr>
        <p:spPr>
          <a:xfrm>
            <a:off x="9311833" y="602190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Januari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497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7322AA59-F855-15C1-60E6-7EA0693807BD}"/>
              </a:ext>
            </a:extLst>
          </p:cNvPr>
          <p:cNvSpPr txBox="1"/>
          <p:nvPr/>
        </p:nvSpPr>
        <p:spPr>
          <a:xfrm>
            <a:off x="4247342" y="175912"/>
            <a:ext cx="3685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AKREDITASI ANTARABANGSA: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PROGRAM AKADEMIK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B481C0-3186-4108-1B87-B1FAF486A690}"/>
              </a:ext>
            </a:extLst>
          </p:cNvPr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Januari 2026</a:t>
            </a:r>
            <a:endParaRPr lang="en-MY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B602F-02A4-792E-DACC-D2B2123BF369}"/>
              </a:ext>
            </a:extLst>
          </p:cNvPr>
          <p:cNvGrpSpPr/>
          <p:nvPr/>
        </p:nvGrpSpPr>
        <p:grpSpPr>
          <a:xfrm>
            <a:off x="655137" y="1690271"/>
            <a:ext cx="10881726" cy="4023338"/>
            <a:chOff x="871099" y="1677862"/>
            <a:chExt cx="10054958" cy="371764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D775940-0C6D-6036-DA52-04AE5F1A394E}"/>
                </a:ext>
              </a:extLst>
            </p:cNvPr>
            <p:cNvSpPr/>
            <p:nvPr/>
          </p:nvSpPr>
          <p:spPr>
            <a:xfrm>
              <a:off x="3427827" y="1677864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BB1CF8B-2A5B-0A66-153A-BD230D018DE1}"/>
                </a:ext>
              </a:extLst>
            </p:cNvPr>
            <p:cNvSpPr/>
            <p:nvPr/>
          </p:nvSpPr>
          <p:spPr>
            <a:xfrm>
              <a:off x="5987575" y="1677863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8775D43-576A-2653-B562-1DE3E1B126BB}"/>
                </a:ext>
              </a:extLst>
            </p:cNvPr>
            <p:cNvSpPr/>
            <p:nvPr/>
          </p:nvSpPr>
          <p:spPr>
            <a:xfrm>
              <a:off x="8547323" y="1677863"/>
              <a:ext cx="2378734" cy="1659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D9527D5-8804-54F4-7841-B63B351E86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16374" y="1995503"/>
              <a:ext cx="1573279" cy="52442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D2B349-CAFE-FDA5-E564-5BA57769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353" y="1839960"/>
              <a:ext cx="1328803" cy="81872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183BF28-FE21-2B99-B147-DBCB522D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8319" y="2019147"/>
              <a:ext cx="1695116" cy="539612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1D70255-4D05-CE76-8D63-29A3F513A314}"/>
                </a:ext>
              </a:extLst>
            </p:cNvPr>
            <p:cNvSpPr/>
            <p:nvPr/>
          </p:nvSpPr>
          <p:spPr>
            <a:xfrm>
              <a:off x="880078" y="3618598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D827652-EB39-3509-D397-9F9A927FEDDC}"/>
                </a:ext>
              </a:extLst>
            </p:cNvPr>
            <p:cNvSpPr/>
            <p:nvPr/>
          </p:nvSpPr>
          <p:spPr>
            <a:xfrm>
              <a:off x="3438944" y="3620908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DC68A0A-31B5-045D-E237-AEB703CD870C}"/>
                </a:ext>
              </a:extLst>
            </p:cNvPr>
            <p:cNvSpPr/>
            <p:nvPr/>
          </p:nvSpPr>
          <p:spPr>
            <a:xfrm>
              <a:off x="5998693" y="3618598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9DFCE561-D5B7-6D83-4B3E-8F79427D7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882" y="3689653"/>
              <a:ext cx="1590622" cy="1060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7B00F823-9168-C0EF-D2E6-8E9EC7FFE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258" y="4006319"/>
              <a:ext cx="1921144" cy="54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232B3DCF-A1C5-D843-7097-5A12F8D71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6689541" y="3535962"/>
              <a:ext cx="977244" cy="97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83C34A-1A8A-CDEC-BACC-BF2DB0211958}"/>
                </a:ext>
              </a:extLst>
            </p:cNvPr>
            <p:cNvSpPr txBox="1"/>
            <p:nvPr/>
          </p:nvSpPr>
          <p:spPr>
            <a:xfrm>
              <a:off x="3439422" y="2678606"/>
              <a:ext cx="2367138" cy="568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AACSB Accredited</a:t>
              </a:r>
            </a:p>
            <a:p>
              <a:pPr algn="ctr"/>
              <a:r>
                <a:rPr lang="en-MY" sz="1100" b="0" i="0" u="none" strike="noStrike" baseline="0" dirty="0">
                  <a:latin typeface="Helvetica" pitchFamily="2" charset="0"/>
                </a:rPr>
                <a:t>(Association to Advance Collegiate</a:t>
              </a:r>
              <a:r>
                <a:rPr lang="ar-SA" sz="11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100" b="0" i="0" u="none" strike="noStrike" baseline="0" dirty="0">
                  <a:latin typeface="Helvetica" pitchFamily="2" charset="0"/>
                </a:rPr>
                <a:t>Schools of</a:t>
              </a:r>
              <a:r>
                <a:rPr lang="ar-SA" sz="11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100" b="0" i="0" u="none" strike="noStrike" baseline="0" dirty="0">
                  <a:latin typeface="Helvetica" pitchFamily="2" charset="0"/>
                </a:rPr>
                <a:t>Business)</a:t>
              </a:r>
              <a:endParaRPr lang="en-MY" sz="11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641896-331F-ECB4-A552-A6AAA0E764C2}"/>
                </a:ext>
              </a:extLst>
            </p:cNvPr>
            <p:cNvSpPr txBox="1"/>
            <p:nvPr/>
          </p:nvSpPr>
          <p:spPr>
            <a:xfrm>
              <a:off x="6047667" y="2678606"/>
              <a:ext cx="2258550" cy="568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EQUIS Accredited</a:t>
              </a:r>
            </a:p>
            <a:p>
              <a:pPr algn="ctr"/>
              <a:r>
                <a:rPr lang="en-US" sz="1100" i="0" u="none" strike="noStrike" baseline="0" dirty="0">
                  <a:latin typeface="Helvetica-Bold"/>
                </a:rPr>
                <a:t>(EFMD Quality Improvement System)</a:t>
              </a:r>
              <a:endParaRPr lang="en-MY" sz="11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DC2D30-F087-C1AF-F49F-F064F063B410}"/>
                </a:ext>
              </a:extLst>
            </p:cNvPr>
            <p:cNvSpPr txBox="1"/>
            <p:nvPr/>
          </p:nvSpPr>
          <p:spPr>
            <a:xfrm>
              <a:off x="8596602" y="2672345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International Engineering Alliance (IEA)</a:t>
              </a:r>
              <a:endParaRPr lang="en-MY" sz="12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254FB5-48A8-ABB0-342D-501C3CB4CAC4}"/>
                </a:ext>
              </a:extLst>
            </p:cNvPr>
            <p:cNvSpPr txBox="1"/>
            <p:nvPr/>
          </p:nvSpPr>
          <p:spPr>
            <a:xfrm>
              <a:off x="902794" y="4792716"/>
              <a:ext cx="22585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Royal Society of Chemistry</a:t>
              </a:r>
              <a:endParaRPr lang="en-MY" sz="12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B73ACF-B984-33F5-FC2A-A9A716FF8B71}"/>
                </a:ext>
              </a:extLst>
            </p:cNvPr>
            <p:cNvSpPr txBox="1"/>
            <p:nvPr/>
          </p:nvSpPr>
          <p:spPr>
            <a:xfrm>
              <a:off x="3487918" y="4759657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The Institute of Food Technologists (IFT)</a:t>
              </a:r>
              <a:endParaRPr lang="en-MY" sz="12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4C0632-E02E-F406-7701-8FE7C31A7577}"/>
                </a:ext>
              </a:extLst>
            </p:cNvPr>
            <p:cNvSpPr txBox="1"/>
            <p:nvPr/>
          </p:nvSpPr>
          <p:spPr>
            <a:xfrm>
              <a:off x="5830396" y="4314820"/>
              <a:ext cx="2715326" cy="1080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Community for Environmental Disciplines in Higher Education (CEDHE),</a:t>
              </a:r>
            </a:p>
            <a:p>
              <a:pPr algn="ctr"/>
              <a:r>
                <a:rPr lang="en-US" sz="1100" dirty="0">
                  <a:latin typeface="Helvetica-Bold"/>
                </a:rPr>
                <a:t>the education committee of the Institution </a:t>
              </a:r>
            </a:p>
            <a:p>
              <a:pPr algn="ctr"/>
              <a:r>
                <a:rPr lang="en-US" sz="1100" dirty="0">
                  <a:latin typeface="Helvetica-Bold"/>
                </a:rPr>
                <a:t>of Environmental Sciences (IES)</a:t>
              </a:r>
              <a:endParaRPr lang="en-MY" sz="1100" dirty="0">
                <a:latin typeface="Helvetica-Bold"/>
              </a:endParaRPr>
            </a:p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6124F1E-E25B-2821-1577-0B7E8576507A}"/>
                </a:ext>
              </a:extLst>
            </p:cNvPr>
            <p:cNvSpPr/>
            <p:nvPr/>
          </p:nvSpPr>
          <p:spPr>
            <a:xfrm>
              <a:off x="895189" y="16778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45" name="Picture 2" descr="AMBA | Lingnan College,Sun Yat-sen University International Education">
              <a:extLst>
                <a:ext uri="{FF2B5EF4-FFF2-40B4-BE49-F238E27FC236}">
                  <a16:creationId xmlns:a16="http://schemas.microsoft.com/office/drawing/2014/main" id="{22160D17-30A2-3173-D508-11854904A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941" y="2019147"/>
              <a:ext cx="1577455" cy="47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E00C1CA-039B-E620-2C94-5B65CC996F5F}"/>
                </a:ext>
              </a:extLst>
            </p:cNvPr>
            <p:cNvSpPr txBox="1"/>
            <p:nvPr/>
          </p:nvSpPr>
          <p:spPr>
            <a:xfrm>
              <a:off x="871099" y="2685459"/>
              <a:ext cx="23671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Association of MBAs </a:t>
              </a:r>
            </a:p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(AMBA)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E918BB1-2527-FE00-9CB6-77B674DC3DED}"/>
              </a:ext>
            </a:extLst>
          </p:cNvPr>
          <p:cNvSpPr/>
          <p:nvPr/>
        </p:nvSpPr>
        <p:spPr>
          <a:xfrm>
            <a:off x="8981793" y="3790586"/>
            <a:ext cx="2574325" cy="17963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BF9AB0-15C6-5F5D-A72B-E9C122B860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6235" y="3943202"/>
            <a:ext cx="2467228" cy="658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92A26-5DA6-4EDC-5DB4-0244653FD098}"/>
              </a:ext>
            </a:extLst>
          </p:cNvPr>
          <p:cNvSpPr txBox="1"/>
          <p:nvPr/>
        </p:nvSpPr>
        <p:spPr>
          <a:xfrm>
            <a:off x="9034793" y="4771130"/>
            <a:ext cx="244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latin typeface="Helvetica-Bold"/>
              </a:rPr>
              <a:t>Indonesian Accreditation Agency for Higher</a:t>
            </a:r>
          </a:p>
          <a:p>
            <a:pPr algn="ctr"/>
            <a:r>
              <a:rPr lang="en-US" sz="1200" b="1" i="0" u="none" strike="noStrike" baseline="0" dirty="0">
                <a:latin typeface="Helvetica-Bold"/>
              </a:rPr>
              <a:t>Education in Health (IAAHEH)</a:t>
            </a:r>
            <a:endParaRPr lang="en-MY" sz="1200" dirty="0"/>
          </a:p>
        </p:txBody>
      </p:sp>
    </p:spTree>
    <p:extLst>
      <p:ext uri="{BB962C8B-B14F-4D97-AF65-F5344CB8AC3E}">
        <p14:creationId xmlns:p14="http://schemas.microsoft.com/office/powerpoint/2010/main" val="193535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10C8CD-B51E-2009-8688-9F531B49D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DF689A-89FE-A7A4-22AA-9C7A342D2DF2}"/>
              </a:ext>
            </a:extLst>
          </p:cNvPr>
          <p:cNvSpPr txBox="1"/>
          <p:nvPr/>
        </p:nvSpPr>
        <p:spPr>
          <a:xfrm>
            <a:off x="9379462" y="603512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Januari 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Down Arrow 55">
            <a:extLst>
              <a:ext uri="{FF2B5EF4-FFF2-40B4-BE49-F238E27FC236}">
                <a16:creationId xmlns:a16="http://schemas.microsoft.com/office/drawing/2014/main" id="{976BE482-267E-3EE3-9332-58CF6A6DC30B}"/>
              </a:ext>
            </a:extLst>
          </p:cNvPr>
          <p:cNvSpPr/>
          <p:nvPr/>
        </p:nvSpPr>
        <p:spPr>
          <a:xfrm>
            <a:off x="2047750" y="3067636"/>
            <a:ext cx="609062" cy="76531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8DA46E-B766-6F44-7234-A946E1A444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1411" y="4936366"/>
            <a:ext cx="3009279" cy="1038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2AE3E0-6C1E-AA01-5EDA-1C8E88D1CB03}"/>
              </a:ext>
            </a:extLst>
          </p:cNvPr>
          <p:cNvSpPr/>
          <p:nvPr/>
        </p:nvSpPr>
        <p:spPr>
          <a:xfrm>
            <a:off x="1149919" y="2217295"/>
            <a:ext cx="245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Program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Kolaborasi</a:t>
            </a:r>
            <a:endParaRPr lang="en-US" altLang="ms-MY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E5D5B6-F399-6DB9-E905-494AC3B02F88}"/>
              </a:ext>
            </a:extLst>
          </p:cNvPr>
          <p:cNvSpPr/>
          <p:nvPr/>
        </p:nvSpPr>
        <p:spPr>
          <a:xfrm>
            <a:off x="1616183" y="5091653"/>
            <a:ext cx="1522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Institut</a:t>
            </a:r>
            <a:endParaRPr lang="en-US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33F1D1-3462-91FC-239D-ABE0D5B64F48}"/>
              </a:ext>
            </a:extLst>
          </p:cNvPr>
          <p:cNvSpPr/>
          <p:nvPr/>
        </p:nvSpPr>
        <p:spPr>
          <a:xfrm>
            <a:off x="2139702" y="4008534"/>
            <a:ext cx="475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9</a:t>
            </a:r>
            <a:endParaRPr lang="en-US" sz="7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D2CAFC-D5CB-3F9E-1C72-C4E763BDAD10}"/>
              </a:ext>
            </a:extLst>
          </p:cNvPr>
          <p:cNvSpPr/>
          <p:nvPr/>
        </p:nvSpPr>
        <p:spPr>
          <a:xfrm>
            <a:off x="1552656" y="1163668"/>
            <a:ext cx="1522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15</a:t>
            </a:r>
          </a:p>
        </p:txBody>
      </p:sp>
      <p:sp>
        <p:nvSpPr>
          <p:cNvPr id="21" name="Down Arrow 55">
            <a:extLst>
              <a:ext uri="{FF2B5EF4-FFF2-40B4-BE49-F238E27FC236}">
                <a16:creationId xmlns:a16="http://schemas.microsoft.com/office/drawing/2014/main" id="{4F845DA4-508C-6B94-00AE-AEF8266FFDE9}"/>
              </a:ext>
            </a:extLst>
          </p:cNvPr>
          <p:cNvSpPr/>
          <p:nvPr/>
        </p:nvSpPr>
        <p:spPr>
          <a:xfrm>
            <a:off x="2047750" y="3067636"/>
            <a:ext cx="609062" cy="76531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A6538B3-FE08-CA53-07B6-43A362C5D3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6878" y="3789393"/>
            <a:ext cx="3009279" cy="1038201"/>
          </a:xfrm>
          <a:prstGeom prst="rect">
            <a:avLst/>
          </a:prstGeom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ADB92DD6-BBF0-81D3-4B85-DA6A1B2AE591}"/>
              </a:ext>
            </a:extLst>
          </p:cNvPr>
          <p:cNvSpPr txBox="1"/>
          <p:nvPr/>
        </p:nvSpPr>
        <p:spPr>
          <a:xfrm>
            <a:off x="5923508" y="40219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UNIVERSITAS BRAWIJAYA</a:t>
            </a: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INDONESIA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4461272-857F-9335-C1AE-47DE09CEDE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1630" b="-10794"/>
          <a:stretch>
            <a:fillRect/>
          </a:stretch>
        </p:blipFill>
        <p:spPr>
          <a:xfrm>
            <a:off x="5115599" y="3951816"/>
            <a:ext cx="656380" cy="71335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2FC46F9-2373-2C3A-8E64-239185D714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1411" y="2665982"/>
            <a:ext cx="3009279" cy="103820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F40D5D0-B67B-B890-3D7C-186B22816E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648" y="3773462"/>
            <a:ext cx="3009279" cy="10382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FAB0B35-3193-83BB-C96A-360E023C4D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648" y="2663428"/>
            <a:ext cx="3009279" cy="103820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7D8B2B9-CA7A-69E2-3FB4-1312A09B30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648" y="4866633"/>
            <a:ext cx="3009279" cy="103820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8D2A9F3-0453-B0C3-42FD-4783EF6956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648" y="1588093"/>
            <a:ext cx="3009279" cy="1038201"/>
          </a:xfrm>
          <a:prstGeom prst="rect">
            <a:avLst/>
          </a:prstGeom>
        </p:spPr>
      </p:pic>
      <p:sp>
        <p:nvSpPr>
          <p:cNvPr id="40" name="TextBox 1">
            <a:extLst>
              <a:ext uri="{FF2B5EF4-FFF2-40B4-BE49-F238E27FC236}">
                <a16:creationId xmlns:a16="http://schemas.microsoft.com/office/drawing/2014/main" id="{52B061CB-5394-5E37-5FD3-D40E1CA9E86E}"/>
              </a:ext>
            </a:extLst>
          </p:cNvPr>
          <p:cNvSpPr txBox="1"/>
          <p:nvPr/>
        </p:nvSpPr>
        <p:spPr>
          <a:xfrm>
            <a:off x="9515278" y="17444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SHARIF UNIVERSITY OF </a:t>
            </a: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IRAN</a:t>
            </a: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Master I </a:t>
            </a:r>
          </a:p>
          <a:p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74058788-BDC8-0AF2-8170-9C02736319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26878" y="1605731"/>
            <a:ext cx="3009279" cy="1038201"/>
          </a:xfrm>
          <a:prstGeom prst="rect">
            <a:avLst/>
          </a:prstGeom>
        </p:spPr>
      </p:pic>
      <p:sp>
        <p:nvSpPr>
          <p:cNvPr id="56" name="TextBox 1">
            <a:extLst>
              <a:ext uri="{FF2B5EF4-FFF2-40B4-BE49-F238E27FC236}">
                <a16:creationId xmlns:a16="http://schemas.microsoft.com/office/drawing/2014/main" id="{E911F4DC-AA60-4CE7-DE67-45FDF94FA68E}"/>
              </a:ext>
            </a:extLst>
          </p:cNvPr>
          <p:cNvSpPr txBox="1"/>
          <p:nvPr/>
        </p:nvSpPr>
        <p:spPr>
          <a:xfrm>
            <a:off x="5923508" y="1771804"/>
            <a:ext cx="2804811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KYUSHU INSTITUTE OF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JAPAN</a:t>
            </a: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Programme (s) Double Master l </a:t>
            </a: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Double PhD</a:t>
            </a:r>
          </a:p>
          <a:p>
            <a:endParaRPr lang="en-MY" sz="10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MY" sz="10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F7C8C166-5942-9C04-B47A-B8DB1ADB95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6050" y="522407"/>
            <a:ext cx="3009279" cy="1038201"/>
          </a:xfrm>
          <a:prstGeom prst="rect">
            <a:avLst/>
          </a:prstGeom>
        </p:spPr>
      </p:pic>
      <p:sp>
        <p:nvSpPr>
          <p:cNvPr id="58" name="TextBox 1">
            <a:extLst>
              <a:ext uri="{FF2B5EF4-FFF2-40B4-BE49-F238E27FC236}">
                <a16:creationId xmlns:a16="http://schemas.microsoft.com/office/drawing/2014/main" id="{D062673B-811F-C0AE-0705-433BA3516024}"/>
              </a:ext>
            </a:extLst>
          </p:cNvPr>
          <p:cNvSpPr txBox="1"/>
          <p:nvPr/>
        </p:nvSpPr>
        <p:spPr>
          <a:xfrm>
            <a:off x="7452680" y="754958"/>
            <a:ext cx="2804811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 OF NEWCASTLE,</a:t>
            </a: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AUSTRALIA</a:t>
            </a: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3CEAA19-84F6-DD9E-601F-0D5033DE37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961" y="887480"/>
            <a:ext cx="716505" cy="251970"/>
          </a:xfrm>
          <a:prstGeom prst="rect">
            <a:avLst/>
          </a:prstGeom>
        </p:spPr>
      </p:pic>
      <p:pic>
        <p:nvPicPr>
          <p:cNvPr id="60" name="Picture 59" descr="A logo of a company&#10;&#10;AI-generated content may be incorrect.">
            <a:extLst>
              <a:ext uri="{FF2B5EF4-FFF2-40B4-BE49-F238E27FC236}">
                <a16:creationId xmlns:a16="http://schemas.microsoft.com/office/drawing/2014/main" id="{06A452A2-8B8F-5E29-4EF3-42A4F8EFD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636" y="1883703"/>
            <a:ext cx="540938" cy="48327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51C61A2-E1E7-7118-1E8F-CDB57E2E8E1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922" y="1771513"/>
            <a:ext cx="623730" cy="6237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A659CB0-0182-8EE5-AA51-FDEAD102B7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205" y="2849619"/>
            <a:ext cx="643043" cy="646717"/>
          </a:xfrm>
          <a:prstGeom prst="rect">
            <a:avLst/>
          </a:prstGeom>
        </p:spPr>
      </p:pic>
      <p:sp>
        <p:nvSpPr>
          <p:cNvPr id="63" name="TextBox 1">
            <a:extLst>
              <a:ext uri="{FF2B5EF4-FFF2-40B4-BE49-F238E27FC236}">
                <a16:creationId xmlns:a16="http://schemas.microsoft.com/office/drawing/2014/main" id="{3E9C78E9-DC15-C762-6813-367B47B36B6D}"/>
              </a:ext>
            </a:extLst>
          </p:cNvPr>
          <p:cNvSpPr txBox="1"/>
          <p:nvPr/>
        </p:nvSpPr>
        <p:spPr>
          <a:xfrm>
            <a:off x="5909969" y="2909859"/>
            <a:ext cx="2053840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MAEJO UNIVERSITY, </a:t>
            </a:r>
          </a:p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</a:p>
          <a:p>
            <a:r>
              <a:rPr lang="en-MY" sz="1100" dirty="0"/>
              <a:t>Programme (s) Dual PhD</a:t>
            </a:r>
            <a:endParaRPr lang="en-US" alt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1E3B0F0-D8C2-04B5-BD26-2157AC70AF8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71231" b="-16007"/>
          <a:stretch>
            <a:fillRect/>
          </a:stretch>
        </p:blipFill>
        <p:spPr>
          <a:xfrm>
            <a:off x="8734635" y="2834126"/>
            <a:ext cx="743019" cy="77898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650AA2D-CC16-108B-F99D-89E200158AF9}"/>
              </a:ext>
            </a:extLst>
          </p:cNvPr>
          <p:cNvSpPr txBox="1"/>
          <p:nvPr/>
        </p:nvSpPr>
        <p:spPr>
          <a:xfrm>
            <a:off x="9506655" y="2917647"/>
            <a:ext cx="2999436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IPB UNIVERSITY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2AA97DD-4FBA-C31E-6646-F809C1B40DE1}"/>
              </a:ext>
            </a:extLst>
          </p:cNvPr>
          <p:cNvSpPr txBox="1"/>
          <p:nvPr/>
        </p:nvSpPr>
        <p:spPr>
          <a:xfrm>
            <a:off x="5949921" y="5147771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ISLAMIC AZAD UNIVERSITY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OF ISFAHAN, IRAN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F3A4023-7ABC-BE5F-92A8-1D2EDA338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-17473" r="55985"/>
          <a:stretch>
            <a:fillRect/>
          </a:stretch>
        </p:blipFill>
        <p:spPr>
          <a:xfrm>
            <a:off x="8742384" y="3840873"/>
            <a:ext cx="701838" cy="74268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D3FEB917-689A-6C6A-1110-65774E586301}"/>
              </a:ext>
            </a:extLst>
          </p:cNvPr>
          <p:cNvSpPr txBox="1"/>
          <p:nvPr/>
        </p:nvSpPr>
        <p:spPr>
          <a:xfrm>
            <a:off x="9515278" y="3938619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KASETSART UNIVERSITY, </a:t>
            </a: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FB8DDB6-6A01-C2C9-43A6-642855C80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7312" y="5181039"/>
            <a:ext cx="476811" cy="476811"/>
          </a:xfrm>
          <a:prstGeom prst="rect">
            <a:avLst/>
          </a:prstGeom>
        </p:spPr>
      </p:pic>
      <p:pic>
        <p:nvPicPr>
          <p:cNvPr id="76" name="Picture 5">
            <a:extLst>
              <a:ext uri="{FF2B5EF4-FFF2-40B4-BE49-F238E27FC236}">
                <a16:creationId xmlns:a16="http://schemas.microsoft.com/office/drawing/2014/main" id="{71BB2D8F-3CB0-649B-4468-858460624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1"/>
          <a:stretch>
            <a:fillRect/>
          </a:stretch>
        </p:blipFill>
        <p:spPr bwMode="auto">
          <a:xfrm>
            <a:off x="8686712" y="4588488"/>
            <a:ext cx="786085" cy="15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1">
            <a:extLst>
              <a:ext uri="{FF2B5EF4-FFF2-40B4-BE49-F238E27FC236}">
                <a16:creationId xmlns:a16="http://schemas.microsoft.com/office/drawing/2014/main" id="{E27975F9-DAE5-539D-0D64-04E853FB0988}"/>
              </a:ext>
            </a:extLst>
          </p:cNvPr>
          <p:cNvSpPr txBox="1"/>
          <p:nvPr/>
        </p:nvSpPr>
        <p:spPr>
          <a:xfrm>
            <a:off x="9515278" y="5045449"/>
            <a:ext cx="2677257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NATIONAL TAIWAN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UNIVERSITY, TAIWAN</a:t>
            </a:r>
          </a:p>
          <a:p>
            <a:r>
              <a:rPr lang="en-MY" sz="1100" dirty="0"/>
              <a:t>Programme (s) 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72EEFC-6A6E-B519-A6D2-0EAE5471C09F}"/>
              </a:ext>
            </a:extLst>
          </p:cNvPr>
          <p:cNvSpPr txBox="1"/>
          <p:nvPr/>
        </p:nvSpPr>
        <p:spPr>
          <a:xfrm>
            <a:off x="4729296" y="77589"/>
            <a:ext cx="6662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KOLABORASI </a:t>
            </a:r>
            <a:r>
              <a:rPr lang="en-US" sz="2000" b="1" dirty="0">
                <a:solidFill>
                  <a:srgbClr val="9E0732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ANTARABANGSA</a:t>
            </a:r>
            <a:endParaRPr lang="en-US" sz="2000" b="1" dirty="0">
              <a:solidFill>
                <a:srgbClr val="9E0732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51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2ADAEB-C868-AE02-485F-DE3621A35141}"/>
              </a:ext>
            </a:extLst>
          </p:cNvPr>
          <p:cNvSpPr txBox="1"/>
          <p:nvPr/>
        </p:nvSpPr>
        <p:spPr>
          <a:xfrm>
            <a:off x="3981603" y="242930"/>
            <a:ext cx="400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/>
                <a:ea typeface="Helvetica Neue Light" panose="02000403000000020004" pitchFamily="2" charset="0"/>
                <a:cs typeface="Helvetica Neue" panose="02000503000000020004" pitchFamily="2" charset="0"/>
              </a:rPr>
              <a:t>KOLABORASI </a:t>
            </a:r>
            <a:r>
              <a:rPr lang="en-US" sz="2000" b="1" dirty="0">
                <a:solidFill>
                  <a:srgbClr val="9E0732"/>
                </a:solidFill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ANTARABANGSA</a:t>
            </a:r>
            <a:endParaRPr lang="en-US" sz="2000" b="1" dirty="0">
              <a:solidFill>
                <a:srgbClr val="9E0732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0F8529-6159-CD72-9103-D0E8F99B06F4}"/>
              </a:ext>
            </a:extLst>
          </p:cNvPr>
          <p:cNvGrpSpPr/>
          <p:nvPr/>
        </p:nvGrpSpPr>
        <p:grpSpPr>
          <a:xfrm>
            <a:off x="3581315" y="1156166"/>
            <a:ext cx="7366419" cy="3911712"/>
            <a:chOff x="3984829" y="1243450"/>
            <a:chExt cx="7850866" cy="41689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1E674F-C1B8-8A1C-BC02-D180B3D657A4}"/>
                </a:ext>
              </a:extLst>
            </p:cNvPr>
            <p:cNvSpPr txBox="1"/>
            <p:nvPr/>
          </p:nvSpPr>
          <p:spPr>
            <a:xfrm>
              <a:off x="3984829" y="1341865"/>
              <a:ext cx="1326639" cy="32802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Amerika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702469-24EE-8EBB-D98E-D47F204C3AD5}"/>
                </a:ext>
              </a:extLst>
            </p:cNvPr>
            <p:cNvSpPr txBox="1"/>
            <p:nvPr/>
          </p:nvSpPr>
          <p:spPr>
            <a:xfrm>
              <a:off x="10399116" y="4854794"/>
              <a:ext cx="718501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40D46D-E141-61CB-EAE8-57B529CA96B6}"/>
                </a:ext>
              </a:extLst>
            </p:cNvPr>
            <p:cNvSpPr txBox="1"/>
            <p:nvPr/>
          </p:nvSpPr>
          <p:spPr>
            <a:xfrm>
              <a:off x="6563737" y="4671109"/>
              <a:ext cx="1326639" cy="328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Afrika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842C21-C32C-BD09-47B0-BE905A37B485}"/>
                </a:ext>
              </a:extLst>
            </p:cNvPr>
            <p:cNvSpPr txBox="1"/>
            <p:nvPr/>
          </p:nvSpPr>
          <p:spPr>
            <a:xfrm>
              <a:off x="9732702" y="1734029"/>
              <a:ext cx="1465223" cy="328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Asia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9CD011-3A39-0ED8-A373-E091F2BC1B79}"/>
                </a:ext>
              </a:extLst>
            </p:cNvPr>
            <p:cNvSpPr txBox="1"/>
            <p:nvPr/>
          </p:nvSpPr>
          <p:spPr>
            <a:xfrm>
              <a:off x="8247954" y="1699414"/>
              <a:ext cx="759777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171217-F12F-FCEC-4865-B15625FF8B6C}"/>
                </a:ext>
              </a:extLst>
            </p:cNvPr>
            <p:cNvSpPr txBox="1"/>
            <p:nvPr/>
          </p:nvSpPr>
          <p:spPr>
            <a:xfrm>
              <a:off x="10825839" y="1608881"/>
              <a:ext cx="1009856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163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08D347-E42A-5CD6-8003-DA344EB23D56}"/>
                </a:ext>
              </a:extLst>
            </p:cNvPr>
            <p:cNvSpPr txBox="1"/>
            <p:nvPr/>
          </p:nvSpPr>
          <p:spPr>
            <a:xfrm>
              <a:off x="7775521" y="4556301"/>
              <a:ext cx="718501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4DC2E5-4AF4-A8E3-D6C7-2151B1D6989A}"/>
                </a:ext>
              </a:extLst>
            </p:cNvPr>
            <p:cNvSpPr txBox="1"/>
            <p:nvPr/>
          </p:nvSpPr>
          <p:spPr>
            <a:xfrm>
              <a:off x="5138934" y="1243450"/>
              <a:ext cx="759777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AAA675-9412-4DB7-5CC5-BCE3A821359D}"/>
                </a:ext>
              </a:extLst>
            </p:cNvPr>
            <p:cNvSpPr txBox="1"/>
            <p:nvPr/>
          </p:nvSpPr>
          <p:spPr>
            <a:xfrm>
              <a:off x="9164043" y="4978226"/>
              <a:ext cx="1326639" cy="328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Oceania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2B2D89-F193-EBAB-57C2-CE76E62B7E71}"/>
                </a:ext>
              </a:extLst>
            </p:cNvPr>
            <p:cNvSpPr txBox="1"/>
            <p:nvPr/>
          </p:nvSpPr>
          <p:spPr>
            <a:xfrm>
              <a:off x="7011483" y="1809027"/>
              <a:ext cx="1465222" cy="328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Eropah</a:t>
              </a:r>
              <a:endParaRPr lang="en-MY" sz="1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4BA1230-78CA-4087-42D1-A2434802B8EC}"/>
              </a:ext>
            </a:extLst>
          </p:cNvPr>
          <p:cNvSpPr txBox="1"/>
          <p:nvPr/>
        </p:nvSpPr>
        <p:spPr>
          <a:xfrm>
            <a:off x="832375" y="1347699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215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EE04F6DB-E176-7E22-BC92-00772E227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71" y="634302"/>
            <a:ext cx="24443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MoA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Antarabangsa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E48BB-A3B7-1D25-3F49-308F5C003690}"/>
              </a:ext>
            </a:extLst>
          </p:cNvPr>
          <p:cNvSpPr txBox="1"/>
          <p:nvPr/>
        </p:nvSpPr>
        <p:spPr>
          <a:xfrm>
            <a:off x="736971" y="1931679"/>
            <a:ext cx="2566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 err="1">
                <a:latin typeface="Montserrat" panose="00000500000000000000" pitchFamily="2" charset="0"/>
              </a:rPr>
              <a:t>Bilangan</a:t>
            </a:r>
            <a:r>
              <a:rPr lang="en-MY" sz="1400" dirty="0">
                <a:latin typeface="Montserrat" panose="00000500000000000000" pitchFamily="2" charset="0"/>
              </a:rPr>
              <a:t> Kerjasama </a:t>
            </a:r>
            <a:r>
              <a:rPr lang="en-MY" sz="1400" dirty="0" err="1">
                <a:latin typeface="Montserrat" panose="00000500000000000000" pitchFamily="2" charset="0"/>
              </a:rPr>
              <a:t>Mengikut</a:t>
            </a:r>
            <a:r>
              <a:rPr lang="en-MY" sz="1400" dirty="0">
                <a:latin typeface="Montserrat" panose="00000500000000000000" pitchFamily="2" charset="0"/>
              </a:rPr>
              <a:t> </a:t>
            </a:r>
            <a:r>
              <a:rPr lang="en-MY" sz="1400" dirty="0" err="1">
                <a:latin typeface="Montserrat" panose="00000500000000000000" pitchFamily="2" charset="0"/>
              </a:rPr>
              <a:t>Benua</a:t>
            </a:r>
            <a:endParaRPr lang="en-MY" sz="1400" dirty="0"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6FE1D8-6A73-7C4B-5742-9661387AC41C}"/>
              </a:ext>
            </a:extLst>
          </p:cNvPr>
          <p:cNvSpPr txBox="1"/>
          <p:nvPr/>
        </p:nvSpPr>
        <p:spPr>
          <a:xfrm>
            <a:off x="832375" y="5520565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263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B84D7C36-5C56-E5DB-6544-3E849B66B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71" y="4855789"/>
            <a:ext cx="25668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MoA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Montserrat" panose="00000500000000000000" pitchFamily="2" charset="0"/>
              </a:rPr>
              <a:t>Domestik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55D9851-5AC7-9256-5BE2-82600CA171A5}"/>
              </a:ext>
            </a:extLst>
          </p:cNvPr>
          <p:cNvSpPr/>
          <p:nvPr/>
        </p:nvSpPr>
        <p:spPr>
          <a:xfrm>
            <a:off x="2767822" y="5210456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400" b="1">
                <a:solidFill>
                  <a:schemeClr val="tx1"/>
                </a:solidFill>
                <a:latin typeface="Montserrat" panose="00000500000000000000" pitchFamily="2" charset="0"/>
              </a:rPr>
              <a:t>160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FEDA81F5-F0E6-BD8F-9DEA-3ECB87B5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452" y="5210455"/>
            <a:ext cx="133970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Industri dan NGO</a:t>
            </a: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0DE6482B-3128-1B52-6B84-D1A3A9B8E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452" y="5796553"/>
            <a:ext cx="1339701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Kolaborasi</a:t>
            </a:r>
            <a:endParaRPr kumimoji="0" lang="en-US" altLang="en-US" sz="110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8840A4-9E7B-BDAB-A3B4-AE733B28C643}"/>
              </a:ext>
            </a:extLst>
          </p:cNvPr>
          <p:cNvSpPr/>
          <p:nvPr/>
        </p:nvSpPr>
        <p:spPr>
          <a:xfrm>
            <a:off x="5322333" y="5210456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85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76BAD1CB-901E-6954-3239-A62ADA9DC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963" y="5216572"/>
            <a:ext cx="1843158" cy="800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Agensi Kerajaan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67B3D479-F874-8B20-852F-0A5A63E14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963" y="5796553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Kolaborasi</a:t>
            </a:r>
            <a:endParaRPr lang="en-US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3C39480-88E9-7399-8771-6777158FEA97}"/>
              </a:ext>
            </a:extLst>
          </p:cNvPr>
          <p:cNvSpPr/>
          <p:nvPr/>
        </p:nvSpPr>
        <p:spPr>
          <a:xfrm>
            <a:off x="8343898" y="5210456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18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51" name="Rectangle 1">
            <a:extLst>
              <a:ext uri="{FF2B5EF4-FFF2-40B4-BE49-F238E27FC236}">
                <a16:creationId xmlns:a16="http://schemas.microsoft.com/office/drawing/2014/main" id="{9E74F874-0685-3CF9-530C-FDBB56204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528" y="5210456"/>
            <a:ext cx="18431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Universiti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 dan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Institut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091034B0-51C3-3356-E2F2-72022EA87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528" y="5796553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rPr>
              <a:t>Kolaborasi</a:t>
            </a:r>
            <a:endParaRPr lang="en-US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5" name="Rectangle 1">
            <a:extLst>
              <a:ext uri="{FF2B5EF4-FFF2-40B4-BE49-F238E27FC236}">
                <a16:creationId xmlns:a16="http://schemas.microsoft.com/office/drawing/2014/main" id="{A70A53B5-DE20-4BC0-D1F1-14508F957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70" y="2634114"/>
            <a:ext cx="33527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err="1">
                <a:latin typeface="Montserrat" panose="00000500000000000000" pitchFamily="2" charset="0"/>
              </a:rPr>
              <a:t>Jumlah</a:t>
            </a:r>
            <a:r>
              <a:rPr lang="en-US" altLang="en-US" sz="2400" b="1" dirty="0">
                <a:latin typeface="Montserrat" panose="00000500000000000000" pitchFamily="2" charset="0"/>
              </a:rPr>
              <a:t> Kerjasama </a:t>
            </a:r>
            <a:r>
              <a:rPr lang="en-US" altLang="en-US" sz="2400" b="1" dirty="0" err="1">
                <a:latin typeface="Montserrat" panose="00000500000000000000" pitchFamily="2" charset="0"/>
              </a:rPr>
              <a:t>Domestik</a:t>
            </a:r>
            <a:r>
              <a:rPr lang="en-US" altLang="en-US" sz="2400" b="1" dirty="0">
                <a:latin typeface="Montserrat" panose="00000500000000000000" pitchFamily="2" charset="0"/>
              </a:rPr>
              <a:t> dan </a:t>
            </a:r>
            <a:r>
              <a:rPr lang="en-US" altLang="en-US" sz="2400" b="1" dirty="0" err="1">
                <a:latin typeface="Montserrat" panose="00000500000000000000" pitchFamily="2" charset="0"/>
              </a:rPr>
              <a:t>Antarabangsa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3B67B7-D950-6FD9-2A34-F6AC8BD78918}"/>
              </a:ext>
            </a:extLst>
          </p:cNvPr>
          <p:cNvSpPr txBox="1"/>
          <p:nvPr/>
        </p:nvSpPr>
        <p:spPr>
          <a:xfrm>
            <a:off x="736970" y="3835589"/>
            <a:ext cx="3352799" cy="830997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478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A19632-FBA7-0808-9061-1F62E85B7ED3}"/>
              </a:ext>
            </a:extLst>
          </p:cNvPr>
          <p:cNvSpPr txBox="1"/>
          <p:nvPr/>
        </p:nvSpPr>
        <p:spPr>
          <a:xfrm>
            <a:off x="9184240" y="79958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Maklumat</a:t>
            </a:r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72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30962</TotalTime>
  <Words>882</Words>
  <Application>Microsoft Office PowerPoint</Application>
  <PresentationFormat>Widescreen</PresentationFormat>
  <Paragraphs>265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Aptos</vt:lpstr>
      <vt:lpstr>Aptos Display</vt:lpstr>
      <vt:lpstr>Arial</vt:lpstr>
      <vt:lpstr>Century Gothic</vt:lpstr>
      <vt:lpstr>Helvetica</vt:lpstr>
      <vt:lpstr>Helvetica Light</vt:lpstr>
      <vt:lpstr>Helvetica Neue</vt:lpstr>
      <vt:lpstr>Helvetica Neue Light</vt:lpstr>
      <vt:lpstr>Helvetica Neue Medium</vt:lpstr>
      <vt:lpstr>Helvetica-Bold</vt:lpstr>
      <vt:lpstr>Montserrat</vt:lpstr>
      <vt:lpstr>Tahoma</vt:lpstr>
      <vt:lpstr>Office Theme</vt:lpstr>
      <vt:lpstr>Tajuk: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Tajuk:</dc:title>
  <dc:creator>Coscomm UPM</dc:creator>
  <cp:lastModifiedBy>AISAHIDA BINTI MD. ALI</cp:lastModifiedBy>
  <cp:revision>108</cp:revision>
  <cp:lastPrinted>2026-01-26T01:33:13Z</cp:lastPrinted>
  <dcterms:created xsi:type="dcterms:W3CDTF">2024-04-26T03:03:38Z</dcterms:created>
  <dcterms:modified xsi:type="dcterms:W3CDTF">2026-05-06T07:38:43Z</dcterms:modified>
</cp:coreProperties>
</file>